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6" r:id="rId2"/>
    <p:sldId id="297" r:id="rId3"/>
    <p:sldId id="264" r:id="rId4"/>
    <p:sldId id="308" r:id="rId5"/>
    <p:sldId id="273" r:id="rId6"/>
    <p:sldId id="274" r:id="rId7"/>
    <p:sldId id="298" r:id="rId8"/>
    <p:sldId id="275" r:id="rId9"/>
    <p:sldId id="276" r:id="rId10"/>
    <p:sldId id="277" r:id="rId11"/>
    <p:sldId id="299" r:id="rId12"/>
    <p:sldId id="278" r:id="rId13"/>
    <p:sldId id="279" r:id="rId14"/>
    <p:sldId id="280" r:id="rId15"/>
    <p:sldId id="311" r:id="rId16"/>
    <p:sldId id="307" r:id="rId17"/>
    <p:sldId id="281" r:id="rId18"/>
    <p:sldId id="312" r:id="rId19"/>
    <p:sldId id="301" r:id="rId20"/>
    <p:sldId id="309" r:id="rId21"/>
    <p:sldId id="302" r:id="rId22"/>
    <p:sldId id="303" r:id="rId23"/>
    <p:sldId id="304" r:id="rId24"/>
    <p:sldId id="305" r:id="rId25"/>
    <p:sldId id="286" r:id="rId26"/>
    <p:sldId id="306" r:id="rId27"/>
    <p:sldId id="290" r:id="rId28"/>
    <p:sldId id="310" r:id="rId29"/>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7E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1755" autoAdjust="0"/>
    <p:restoredTop sz="94660"/>
  </p:normalViewPr>
  <p:slideViewPr>
    <p:cSldViewPr showGuides="1">
      <p:cViewPr>
        <p:scale>
          <a:sx n="100" d="100"/>
          <a:sy n="100" d="100"/>
        </p:scale>
        <p:origin x="-1224" y="-372"/>
      </p:cViewPr>
      <p:guideLst>
        <p:guide orient="horz" pos="432"/>
        <p:guide orient="horz" pos="3888"/>
        <p:guide pos="758"/>
        <p:guide pos="4032"/>
        <p:guide pos="576"/>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CC964C-36FC-4AE6-BE82-064AB119A221}"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D8F591E6-D678-477D-8750-E40D8B44A04B}">
      <dgm:prSet phldrT="[Text]" custT="1"/>
      <dgm:spPr/>
      <dgm:t>
        <a:bodyPr/>
        <a:lstStyle/>
        <a:p>
          <a:r>
            <a:rPr lang="en-US" sz="1400" b="1" dirty="0" smtClean="0"/>
            <a:t>Basic</a:t>
          </a:r>
          <a:endParaRPr lang="en-US" sz="1400" b="1" dirty="0"/>
        </a:p>
      </dgm:t>
    </dgm:pt>
    <dgm:pt modelId="{9FE1BF4F-16F5-44D1-8CED-403906B9AD0E}" type="parTrans" cxnId="{F13FF0D8-7F78-4233-A91F-CC288D9B3697}">
      <dgm:prSet/>
      <dgm:spPr/>
      <dgm:t>
        <a:bodyPr/>
        <a:lstStyle/>
        <a:p>
          <a:endParaRPr lang="en-US"/>
        </a:p>
      </dgm:t>
    </dgm:pt>
    <dgm:pt modelId="{32BADF8F-35D0-4014-B782-9988177CA753}" type="sibTrans" cxnId="{F13FF0D8-7F78-4233-A91F-CC288D9B3697}">
      <dgm:prSet/>
      <dgm:spPr/>
      <dgm:t>
        <a:bodyPr/>
        <a:lstStyle/>
        <a:p>
          <a:endParaRPr lang="en-US"/>
        </a:p>
      </dgm:t>
    </dgm:pt>
    <dgm:pt modelId="{0A39D528-CA11-4A71-B658-059EA46CB3A8}">
      <dgm:prSet phldrT="[Text]"/>
      <dgm:spPr/>
      <dgm:t>
        <a:bodyPr/>
        <a:lstStyle/>
        <a:p>
          <a:r>
            <a:rPr lang="en-US" dirty="0" smtClean="0"/>
            <a:t>GRAD 704 (Principles of Intellectual Property Development)</a:t>
          </a:r>
          <a:endParaRPr lang="en-US" dirty="0"/>
        </a:p>
      </dgm:t>
    </dgm:pt>
    <dgm:pt modelId="{EEB83508-A647-40C3-A5CA-CDDB72B720C5}" type="parTrans" cxnId="{EF9ABBBE-A31A-4CC0-866D-470CD34B2D39}">
      <dgm:prSet/>
      <dgm:spPr/>
      <dgm:t>
        <a:bodyPr/>
        <a:lstStyle/>
        <a:p>
          <a:endParaRPr lang="en-US"/>
        </a:p>
      </dgm:t>
    </dgm:pt>
    <dgm:pt modelId="{C3F62F99-1C75-490E-A5AF-08F31AA07B30}" type="sibTrans" cxnId="{EF9ABBBE-A31A-4CC0-866D-470CD34B2D39}">
      <dgm:prSet/>
      <dgm:spPr/>
      <dgm:t>
        <a:bodyPr/>
        <a:lstStyle/>
        <a:p>
          <a:endParaRPr lang="en-US"/>
        </a:p>
      </dgm:t>
    </dgm:pt>
    <dgm:pt modelId="{913C4A01-1FF6-4ECD-9AFD-BAFBBF15F0A1}">
      <dgm:prSet phldrT="[Text]"/>
      <dgm:spPr/>
      <dgm:t>
        <a:bodyPr/>
        <a:lstStyle/>
        <a:p>
          <a:r>
            <a:rPr lang="en-US" dirty="0" smtClean="0"/>
            <a:t>GRAD 702 Industry Internships</a:t>
          </a:r>
          <a:endParaRPr lang="en-US" dirty="0"/>
        </a:p>
      </dgm:t>
    </dgm:pt>
    <dgm:pt modelId="{06ED94A7-C847-47AA-8408-D3BDE6B24E52}" type="parTrans" cxnId="{79261999-97AC-4305-BEB9-F92D4313CB54}">
      <dgm:prSet/>
      <dgm:spPr/>
      <dgm:t>
        <a:bodyPr/>
        <a:lstStyle/>
        <a:p>
          <a:endParaRPr lang="en-US"/>
        </a:p>
      </dgm:t>
    </dgm:pt>
    <dgm:pt modelId="{315CAE0F-FA42-491A-93E2-2593C41F9E54}" type="sibTrans" cxnId="{79261999-97AC-4305-BEB9-F92D4313CB54}">
      <dgm:prSet/>
      <dgm:spPr/>
      <dgm:t>
        <a:bodyPr/>
        <a:lstStyle/>
        <a:p>
          <a:endParaRPr lang="en-US"/>
        </a:p>
      </dgm:t>
    </dgm:pt>
    <dgm:pt modelId="{83CA0853-9E56-4EBD-BE8E-812633FA4329}">
      <dgm:prSet phldrT="[Text]" custT="1"/>
      <dgm:spPr/>
      <dgm:t>
        <a:bodyPr/>
        <a:lstStyle/>
        <a:p>
          <a:r>
            <a:rPr lang="en-US" sz="1400" b="1" dirty="0" smtClean="0"/>
            <a:t>Intermediate</a:t>
          </a:r>
          <a:endParaRPr lang="en-US" sz="1400" b="1" dirty="0"/>
        </a:p>
      </dgm:t>
    </dgm:pt>
    <dgm:pt modelId="{9D3CCF2F-120F-4A08-9FAA-A494AB7EEFAA}" type="parTrans" cxnId="{360B3121-3A8A-480E-87CF-565D6AE0BCB6}">
      <dgm:prSet/>
      <dgm:spPr/>
      <dgm:t>
        <a:bodyPr/>
        <a:lstStyle/>
        <a:p>
          <a:endParaRPr lang="en-US"/>
        </a:p>
      </dgm:t>
    </dgm:pt>
    <dgm:pt modelId="{93B7A94E-2F72-4251-8C13-2F2E3280E0D0}" type="sibTrans" cxnId="{360B3121-3A8A-480E-87CF-565D6AE0BCB6}">
      <dgm:prSet/>
      <dgm:spPr/>
      <dgm:t>
        <a:bodyPr/>
        <a:lstStyle/>
        <a:p>
          <a:endParaRPr lang="en-US"/>
        </a:p>
      </dgm:t>
    </dgm:pt>
    <dgm:pt modelId="{9EDF427D-1BCD-4187-9267-64AD2DCBE1B3}">
      <dgm:prSet phldrT="[Text]"/>
      <dgm:spPr/>
      <dgm:t>
        <a:bodyPr/>
        <a:lstStyle/>
        <a:p>
          <a:r>
            <a:rPr lang="en-US" dirty="0" smtClean="0"/>
            <a:t>ENT5450  Commercializing Innovation</a:t>
          </a:r>
          <a:endParaRPr lang="en-US" dirty="0"/>
        </a:p>
      </dgm:t>
    </dgm:pt>
    <dgm:pt modelId="{A5770BF2-D21E-42DA-BBAC-C2468E8B6A38}" type="parTrans" cxnId="{A7CB5563-7E9B-4875-98B1-2B82E6D99EFE}">
      <dgm:prSet/>
      <dgm:spPr/>
      <dgm:t>
        <a:bodyPr/>
        <a:lstStyle/>
        <a:p>
          <a:endParaRPr lang="en-US"/>
        </a:p>
      </dgm:t>
    </dgm:pt>
    <dgm:pt modelId="{64178FF5-D125-4BCF-818F-7DB274925241}" type="sibTrans" cxnId="{A7CB5563-7E9B-4875-98B1-2B82E6D99EFE}">
      <dgm:prSet/>
      <dgm:spPr/>
      <dgm:t>
        <a:bodyPr/>
        <a:lstStyle/>
        <a:p>
          <a:endParaRPr lang="en-US"/>
        </a:p>
      </dgm:t>
    </dgm:pt>
    <dgm:pt modelId="{17031B22-35F6-4BBD-86A4-ECAAC17AE2D1}">
      <dgm:prSet phldrT="[Text]"/>
      <dgm:spPr/>
      <dgm:t>
        <a:bodyPr/>
        <a:lstStyle/>
        <a:p>
          <a:r>
            <a:rPr lang="en-US" dirty="0" smtClean="0"/>
            <a:t>GRAD 703 Industry Internships</a:t>
          </a:r>
          <a:endParaRPr lang="en-US" dirty="0"/>
        </a:p>
      </dgm:t>
    </dgm:pt>
    <dgm:pt modelId="{DF337D72-ABF7-43A8-906A-66644BEE22AD}" type="parTrans" cxnId="{33E22660-93AF-4D17-AE02-C947B855B9E4}">
      <dgm:prSet/>
      <dgm:spPr/>
      <dgm:t>
        <a:bodyPr/>
        <a:lstStyle/>
        <a:p>
          <a:endParaRPr lang="en-US"/>
        </a:p>
      </dgm:t>
    </dgm:pt>
    <dgm:pt modelId="{78E8DAC3-B663-46E5-9049-71A1A5B32E64}" type="sibTrans" cxnId="{33E22660-93AF-4D17-AE02-C947B855B9E4}">
      <dgm:prSet/>
      <dgm:spPr/>
      <dgm:t>
        <a:bodyPr/>
        <a:lstStyle/>
        <a:p>
          <a:endParaRPr lang="en-US"/>
        </a:p>
      </dgm:t>
    </dgm:pt>
    <dgm:pt modelId="{4FD6B698-0060-431D-A90B-DADDF7EF41AC}">
      <dgm:prSet phldrT="[Text]" custT="1"/>
      <dgm:spPr/>
      <dgm:t>
        <a:bodyPr/>
        <a:lstStyle/>
        <a:p>
          <a:r>
            <a:rPr lang="en-US" sz="1400" b="1" dirty="0" smtClean="0"/>
            <a:t>Advanced</a:t>
          </a:r>
        </a:p>
        <a:p>
          <a:r>
            <a:rPr lang="en-US" sz="1400" b="1" dirty="0" smtClean="0"/>
            <a:t>Professional</a:t>
          </a:r>
          <a:endParaRPr lang="en-US" sz="1400" b="1" dirty="0"/>
        </a:p>
      </dgm:t>
    </dgm:pt>
    <dgm:pt modelId="{6432900A-A6FF-44F3-B5C0-4791E7DEC74F}" type="parTrans" cxnId="{19BF969C-F042-451E-9632-6ED242566F6D}">
      <dgm:prSet/>
      <dgm:spPr/>
      <dgm:t>
        <a:bodyPr/>
        <a:lstStyle/>
        <a:p>
          <a:endParaRPr lang="en-US"/>
        </a:p>
      </dgm:t>
    </dgm:pt>
    <dgm:pt modelId="{BCC02708-955E-48E6-A9B3-5E90B6352DFE}" type="sibTrans" cxnId="{19BF969C-F042-451E-9632-6ED242566F6D}">
      <dgm:prSet/>
      <dgm:spPr/>
      <dgm:t>
        <a:bodyPr/>
        <a:lstStyle/>
        <a:p>
          <a:endParaRPr lang="en-US"/>
        </a:p>
      </dgm:t>
    </dgm:pt>
    <dgm:pt modelId="{618FF18A-15D5-4C27-846C-9BD24D1C07C7}">
      <dgm:prSet phldrT="[Text]"/>
      <dgm:spPr/>
      <dgm:t>
        <a:bodyPr/>
        <a:lstStyle/>
        <a:p>
          <a:r>
            <a:rPr lang="en-US" dirty="0" smtClean="0"/>
            <a:t>Certificate in Science Management (Stackable certificate)</a:t>
          </a:r>
          <a:endParaRPr lang="en-US" dirty="0"/>
        </a:p>
      </dgm:t>
    </dgm:pt>
    <dgm:pt modelId="{1F5B7034-BAAB-412F-BE00-8EFBD75E8A47}" type="parTrans" cxnId="{B33550AA-1B00-4006-A2C2-3BEFCA92F7F8}">
      <dgm:prSet/>
      <dgm:spPr/>
      <dgm:t>
        <a:bodyPr/>
        <a:lstStyle/>
        <a:p>
          <a:endParaRPr lang="en-US"/>
        </a:p>
      </dgm:t>
    </dgm:pt>
    <dgm:pt modelId="{2754EF8B-A43F-4784-B0A4-0E0B3EB381FE}" type="sibTrans" cxnId="{B33550AA-1B00-4006-A2C2-3BEFCA92F7F8}">
      <dgm:prSet/>
      <dgm:spPr/>
      <dgm:t>
        <a:bodyPr/>
        <a:lstStyle/>
        <a:p>
          <a:endParaRPr lang="en-US"/>
        </a:p>
      </dgm:t>
    </dgm:pt>
    <dgm:pt modelId="{A1EFA039-7B27-4ABD-A114-61D8527FC673}">
      <dgm:prSet phldrT="[Text]"/>
      <dgm:spPr/>
      <dgm:t>
        <a:bodyPr/>
        <a:lstStyle/>
        <a:p>
          <a:r>
            <a:rPr lang="en-US" dirty="0" smtClean="0"/>
            <a:t>PhD/MBA Program (Dual professional credential)</a:t>
          </a:r>
          <a:endParaRPr lang="en-US" dirty="0"/>
        </a:p>
      </dgm:t>
    </dgm:pt>
    <dgm:pt modelId="{B067EBB3-0DC4-4E1A-A117-7B4829CAED9D}" type="parTrans" cxnId="{61745A1A-F772-4D60-B474-71F43361478A}">
      <dgm:prSet/>
      <dgm:spPr/>
      <dgm:t>
        <a:bodyPr/>
        <a:lstStyle/>
        <a:p>
          <a:endParaRPr lang="en-US"/>
        </a:p>
      </dgm:t>
    </dgm:pt>
    <dgm:pt modelId="{1CA7E9CC-9E01-4570-8059-0E0CB020A178}" type="sibTrans" cxnId="{61745A1A-F772-4D60-B474-71F43361478A}">
      <dgm:prSet/>
      <dgm:spPr/>
      <dgm:t>
        <a:bodyPr/>
        <a:lstStyle/>
        <a:p>
          <a:endParaRPr lang="en-US"/>
        </a:p>
      </dgm:t>
    </dgm:pt>
    <dgm:pt modelId="{62FF92E1-8916-48A2-B171-BC442B742415}">
      <dgm:prSet phldrT="[Text]"/>
      <dgm:spPr/>
      <dgm:t>
        <a:bodyPr/>
        <a:lstStyle/>
        <a:p>
          <a:r>
            <a:rPr lang="en-US" dirty="0" smtClean="0"/>
            <a:t>GRAD 701 Seminar in Professional and Career Development*</a:t>
          </a:r>
          <a:endParaRPr lang="en-US" dirty="0"/>
        </a:p>
      </dgm:t>
    </dgm:pt>
    <dgm:pt modelId="{6517F558-E997-4EF0-B17D-FEC16DBB39F4}" type="parTrans" cxnId="{139ADBB2-6EA9-4E99-9B98-E9DED0BBA2D4}">
      <dgm:prSet/>
      <dgm:spPr/>
      <dgm:t>
        <a:bodyPr/>
        <a:lstStyle/>
        <a:p>
          <a:endParaRPr lang="en-US"/>
        </a:p>
      </dgm:t>
    </dgm:pt>
    <dgm:pt modelId="{47DBD680-D391-4397-A009-1D03623D74EB}" type="sibTrans" cxnId="{139ADBB2-6EA9-4E99-9B98-E9DED0BBA2D4}">
      <dgm:prSet/>
      <dgm:spPr/>
      <dgm:t>
        <a:bodyPr/>
        <a:lstStyle/>
        <a:p>
          <a:endParaRPr lang="en-US"/>
        </a:p>
      </dgm:t>
    </dgm:pt>
    <dgm:pt modelId="{072CCD53-F4B1-41B3-9D26-C0721F302C5E}">
      <dgm:prSet phldrT="[Text]"/>
      <dgm:spPr/>
      <dgm:t>
        <a:bodyPr/>
        <a:lstStyle/>
        <a:p>
          <a:r>
            <a:rPr lang="en-US" dirty="0" smtClean="0"/>
            <a:t>GRAD 713, 714 Scientific Professionalism and Integrity*</a:t>
          </a:r>
          <a:endParaRPr lang="en-US" dirty="0"/>
        </a:p>
      </dgm:t>
    </dgm:pt>
    <dgm:pt modelId="{DCB37738-7B7C-4CD1-A0CD-60F691688690}" type="parTrans" cxnId="{F0E44920-D324-46C2-9C2A-D658883FCD8B}">
      <dgm:prSet/>
      <dgm:spPr/>
      <dgm:t>
        <a:bodyPr/>
        <a:lstStyle/>
        <a:p>
          <a:endParaRPr lang="en-US"/>
        </a:p>
      </dgm:t>
    </dgm:pt>
    <dgm:pt modelId="{2932698F-3663-4028-A66B-153A9003F845}" type="sibTrans" cxnId="{F0E44920-D324-46C2-9C2A-D658883FCD8B}">
      <dgm:prSet/>
      <dgm:spPr/>
      <dgm:t>
        <a:bodyPr/>
        <a:lstStyle/>
        <a:p>
          <a:endParaRPr lang="en-US"/>
        </a:p>
      </dgm:t>
    </dgm:pt>
    <dgm:pt modelId="{007F57E8-A961-4BB6-BA2D-51CECC504191}" type="pres">
      <dgm:prSet presAssocID="{BECC964C-36FC-4AE6-BE82-064AB119A221}" presName="linearFlow" presStyleCnt="0">
        <dgm:presLayoutVars>
          <dgm:dir/>
          <dgm:animLvl val="lvl"/>
          <dgm:resizeHandles val="exact"/>
        </dgm:presLayoutVars>
      </dgm:prSet>
      <dgm:spPr/>
      <dgm:t>
        <a:bodyPr/>
        <a:lstStyle/>
        <a:p>
          <a:endParaRPr lang="en-US"/>
        </a:p>
      </dgm:t>
    </dgm:pt>
    <dgm:pt modelId="{CBE69D0F-764C-4D1E-83DB-CF3764FCC877}" type="pres">
      <dgm:prSet presAssocID="{D8F591E6-D678-477D-8750-E40D8B44A04B}" presName="composite" presStyleCnt="0"/>
      <dgm:spPr/>
    </dgm:pt>
    <dgm:pt modelId="{F4BC755C-CCD2-4906-9521-746C4AD6D539}" type="pres">
      <dgm:prSet presAssocID="{D8F591E6-D678-477D-8750-E40D8B44A04B}" presName="parentText" presStyleLbl="alignNode1" presStyleIdx="0" presStyleCnt="3">
        <dgm:presLayoutVars>
          <dgm:chMax val="1"/>
          <dgm:bulletEnabled val="1"/>
        </dgm:presLayoutVars>
      </dgm:prSet>
      <dgm:spPr/>
      <dgm:t>
        <a:bodyPr/>
        <a:lstStyle/>
        <a:p>
          <a:endParaRPr lang="en-US"/>
        </a:p>
      </dgm:t>
    </dgm:pt>
    <dgm:pt modelId="{FF94CF95-1E8F-4459-80E3-507655C8EE9F}" type="pres">
      <dgm:prSet presAssocID="{D8F591E6-D678-477D-8750-E40D8B44A04B}" presName="descendantText" presStyleLbl="alignAcc1" presStyleIdx="0" presStyleCnt="3">
        <dgm:presLayoutVars>
          <dgm:bulletEnabled val="1"/>
        </dgm:presLayoutVars>
      </dgm:prSet>
      <dgm:spPr/>
      <dgm:t>
        <a:bodyPr/>
        <a:lstStyle/>
        <a:p>
          <a:endParaRPr lang="en-US"/>
        </a:p>
      </dgm:t>
    </dgm:pt>
    <dgm:pt modelId="{8C30C78B-F1C1-46C4-AC61-4C6494626DA9}" type="pres">
      <dgm:prSet presAssocID="{32BADF8F-35D0-4014-B782-9988177CA753}" presName="sp" presStyleCnt="0"/>
      <dgm:spPr/>
    </dgm:pt>
    <dgm:pt modelId="{BB214D79-945A-4236-9713-8264BCBEF205}" type="pres">
      <dgm:prSet presAssocID="{83CA0853-9E56-4EBD-BE8E-812633FA4329}" presName="composite" presStyleCnt="0"/>
      <dgm:spPr/>
    </dgm:pt>
    <dgm:pt modelId="{741559FF-5BEF-4DA8-9803-563D30F15DB4}" type="pres">
      <dgm:prSet presAssocID="{83CA0853-9E56-4EBD-BE8E-812633FA4329}" presName="parentText" presStyleLbl="alignNode1" presStyleIdx="1" presStyleCnt="3">
        <dgm:presLayoutVars>
          <dgm:chMax val="1"/>
          <dgm:bulletEnabled val="1"/>
        </dgm:presLayoutVars>
      </dgm:prSet>
      <dgm:spPr/>
      <dgm:t>
        <a:bodyPr/>
        <a:lstStyle/>
        <a:p>
          <a:endParaRPr lang="en-US"/>
        </a:p>
      </dgm:t>
    </dgm:pt>
    <dgm:pt modelId="{D604BB7A-7125-4756-AE8F-8FF72183B8DF}" type="pres">
      <dgm:prSet presAssocID="{83CA0853-9E56-4EBD-BE8E-812633FA4329}" presName="descendantText" presStyleLbl="alignAcc1" presStyleIdx="1" presStyleCnt="3">
        <dgm:presLayoutVars>
          <dgm:bulletEnabled val="1"/>
        </dgm:presLayoutVars>
      </dgm:prSet>
      <dgm:spPr/>
      <dgm:t>
        <a:bodyPr/>
        <a:lstStyle/>
        <a:p>
          <a:endParaRPr lang="en-US"/>
        </a:p>
      </dgm:t>
    </dgm:pt>
    <dgm:pt modelId="{D137F261-778C-4E66-9954-A029FFFB52A7}" type="pres">
      <dgm:prSet presAssocID="{93B7A94E-2F72-4251-8C13-2F2E3280E0D0}" presName="sp" presStyleCnt="0"/>
      <dgm:spPr/>
    </dgm:pt>
    <dgm:pt modelId="{5549F32B-AD97-4E8B-B232-D8BC078457D3}" type="pres">
      <dgm:prSet presAssocID="{4FD6B698-0060-431D-A90B-DADDF7EF41AC}" presName="composite" presStyleCnt="0"/>
      <dgm:spPr/>
    </dgm:pt>
    <dgm:pt modelId="{11489E20-536E-44BB-AEA0-088DCE352F1F}" type="pres">
      <dgm:prSet presAssocID="{4FD6B698-0060-431D-A90B-DADDF7EF41AC}" presName="parentText" presStyleLbl="alignNode1" presStyleIdx="2" presStyleCnt="3">
        <dgm:presLayoutVars>
          <dgm:chMax val="1"/>
          <dgm:bulletEnabled val="1"/>
        </dgm:presLayoutVars>
      </dgm:prSet>
      <dgm:spPr/>
      <dgm:t>
        <a:bodyPr/>
        <a:lstStyle/>
        <a:p>
          <a:endParaRPr lang="en-US"/>
        </a:p>
      </dgm:t>
    </dgm:pt>
    <dgm:pt modelId="{5BA0F500-66D9-4A75-967E-B6417007FA07}" type="pres">
      <dgm:prSet presAssocID="{4FD6B698-0060-431D-A90B-DADDF7EF41AC}" presName="descendantText" presStyleLbl="alignAcc1" presStyleIdx="2" presStyleCnt="3">
        <dgm:presLayoutVars>
          <dgm:bulletEnabled val="1"/>
        </dgm:presLayoutVars>
      </dgm:prSet>
      <dgm:spPr/>
      <dgm:t>
        <a:bodyPr/>
        <a:lstStyle/>
        <a:p>
          <a:endParaRPr lang="en-US"/>
        </a:p>
      </dgm:t>
    </dgm:pt>
  </dgm:ptLst>
  <dgm:cxnLst>
    <dgm:cxn modelId="{33E22660-93AF-4D17-AE02-C947B855B9E4}" srcId="{83CA0853-9E56-4EBD-BE8E-812633FA4329}" destId="{17031B22-35F6-4BBD-86A4-ECAAC17AE2D1}" srcOrd="1" destOrd="0" parTransId="{DF337D72-ABF7-43A8-906A-66644BEE22AD}" sibTransId="{78E8DAC3-B663-46E5-9049-71A1A5B32E64}"/>
    <dgm:cxn modelId="{FF7C649C-62C6-44F1-8015-3B740600B636}" type="presOf" srcId="{17031B22-35F6-4BBD-86A4-ECAAC17AE2D1}" destId="{D604BB7A-7125-4756-AE8F-8FF72183B8DF}" srcOrd="0" destOrd="1" presId="urn:microsoft.com/office/officeart/2005/8/layout/chevron2"/>
    <dgm:cxn modelId="{61745A1A-F772-4D60-B474-71F43361478A}" srcId="{4FD6B698-0060-431D-A90B-DADDF7EF41AC}" destId="{A1EFA039-7B27-4ABD-A114-61D8527FC673}" srcOrd="1" destOrd="0" parTransId="{B067EBB3-0DC4-4E1A-A117-7B4829CAED9D}" sibTransId="{1CA7E9CC-9E01-4570-8059-0E0CB020A178}"/>
    <dgm:cxn modelId="{A7CB5563-7E9B-4875-98B1-2B82E6D99EFE}" srcId="{83CA0853-9E56-4EBD-BE8E-812633FA4329}" destId="{9EDF427D-1BCD-4187-9267-64AD2DCBE1B3}" srcOrd="0" destOrd="0" parTransId="{A5770BF2-D21E-42DA-BBAC-C2468E8B6A38}" sibTransId="{64178FF5-D125-4BCF-818F-7DB274925241}"/>
    <dgm:cxn modelId="{B32A7731-5152-4AD1-8B7E-EC19D1DE2829}" type="presOf" srcId="{4FD6B698-0060-431D-A90B-DADDF7EF41AC}" destId="{11489E20-536E-44BB-AEA0-088DCE352F1F}" srcOrd="0" destOrd="0" presId="urn:microsoft.com/office/officeart/2005/8/layout/chevron2"/>
    <dgm:cxn modelId="{40FBF914-DCB6-48D2-ABB7-F152DF6C689E}" type="presOf" srcId="{618FF18A-15D5-4C27-846C-9BD24D1C07C7}" destId="{5BA0F500-66D9-4A75-967E-B6417007FA07}" srcOrd="0" destOrd="0" presId="urn:microsoft.com/office/officeart/2005/8/layout/chevron2"/>
    <dgm:cxn modelId="{2411CA52-D4F6-407F-BE74-1DFFA1CFD841}" type="presOf" srcId="{D8F591E6-D678-477D-8750-E40D8B44A04B}" destId="{F4BC755C-CCD2-4906-9521-746C4AD6D539}" srcOrd="0" destOrd="0" presId="urn:microsoft.com/office/officeart/2005/8/layout/chevron2"/>
    <dgm:cxn modelId="{79261999-97AC-4305-BEB9-F92D4313CB54}" srcId="{D8F591E6-D678-477D-8750-E40D8B44A04B}" destId="{913C4A01-1FF6-4ECD-9AFD-BAFBBF15F0A1}" srcOrd="2" destOrd="0" parTransId="{06ED94A7-C847-47AA-8408-D3BDE6B24E52}" sibTransId="{315CAE0F-FA42-491A-93E2-2593C41F9E54}"/>
    <dgm:cxn modelId="{360B3121-3A8A-480E-87CF-565D6AE0BCB6}" srcId="{BECC964C-36FC-4AE6-BE82-064AB119A221}" destId="{83CA0853-9E56-4EBD-BE8E-812633FA4329}" srcOrd="1" destOrd="0" parTransId="{9D3CCF2F-120F-4A08-9FAA-A494AB7EEFAA}" sibTransId="{93B7A94E-2F72-4251-8C13-2F2E3280E0D0}"/>
    <dgm:cxn modelId="{61F6457B-D05C-4627-ADD5-F0A2FC593EA4}" type="presOf" srcId="{BECC964C-36FC-4AE6-BE82-064AB119A221}" destId="{007F57E8-A961-4BB6-BA2D-51CECC504191}" srcOrd="0" destOrd="0" presId="urn:microsoft.com/office/officeart/2005/8/layout/chevron2"/>
    <dgm:cxn modelId="{7AFF87CC-1DF0-4710-A43A-E3050496B31E}" type="presOf" srcId="{62FF92E1-8916-48A2-B171-BC442B742415}" destId="{FF94CF95-1E8F-4459-80E3-507655C8EE9F}" srcOrd="0" destOrd="1" presId="urn:microsoft.com/office/officeart/2005/8/layout/chevron2"/>
    <dgm:cxn modelId="{D3C5B5D3-D164-410D-975B-A36F8CB5EAE4}" type="presOf" srcId="{913C4A01-1FF6-4ECD-9AFD-BAFBBF15F0A1}" destId="{FF94CF95-1E8F-4459-80E3-507655C8EE9F}" srcOrd="0" destOrd="2" presId="urn:microsoft.com/office/officeart/2005/8/layout/chevron2"/>
    <dgm:cxn modelId="{D790C539-6C37-4ECF-85E5-9402B547DA44}" type="presOf" srcId="{9EDF427D-1BCD-4187-9267-64AD2DCBE1B3}" destId="{D604BB7A-7125-4756-AE8F-8FF72183B8DF}" srcOrd="0" destOrd="0" presId="urn:microsoft.com/office/officeart/2005/8/layout/chevron2"/>
    <dgm:cxn modelId="{EF9ABBBE-A31A-4CC0-866D-470CD34B2D39}" srcId="{D8F591E6-D678-477D-8750-E40D8B44A04B}" destId="{0A39D528-CA11-4A71-B658-059EA46CB3A8}" srcOrd="0" destOrd="0" parTransId="{EEB83508-A647-40C3-A5CA-CDDB72B720C5}" sibTransId="{C3F62F99-1C75-490E-A5AF-08F31AA07B30}"/>
    <dgm:cxn modelId="{9EB16DF4-1BFF-47DC-B288-BA6A3FA3C506}" type="presOf" srcId="{072CCD53-F4B1-41B3-9D26-C0721F302C5E}" destId="{FF94CF95-1E8F-4459-80E3-507655C8EE9F}" srcOrd="0" destOrd="3" presId="urn:microsoft.com/office/officeart/2005/8/layout/chevron2"/>
    <dgm:cxn modelId="{39954FDD-1753-46C4-806C-F49D299DFAD5}" type="presOf" srcId="{0A39D528-CA11-4A71-B658-059EA46CB3A8}" destId="{FF94CF95-1E8F-4459-80E3-507655C8EE9F}" srcOrd="0" destOrd="0" presId="urn:microsoft.com/office/officeart/2005/8/layout/chevron2"/>
    <dgm:cxn modelId="{139ADBB2-6EA9-4E99-9B98-E9DED0BBA2D4}" srcId="{D8F591E6-D678-477D-8750-E40D8B44A04B}" destId="{62FF92E1-8916-48A2-B171-BC442B742415}" srcOrd="1" destOrd="0" parTransId="{6517F558-E997-4EF0-B17D-FEC16DBB39F4}" sibTransId="{47DBD680-D391-4397-A009-1D03623D74EB}"/>
    <dgm:cxn modelId="{19BF969C-F042-451E-9632-6ED242566F6D}" srcId="{BECC964C-36FC-4AE6-BE82-064AB119A221}" destId="{4FD6B698-0060-431D-A90B-DADDF7EF41AC}" srcOrd="2" destOrd="0" parTransId="{6432900A-A6FF-44F3-B5C0-4791E7DEC74F}" sibTransId="{BCC02708-955E-48E6-A9B3-5E90B6352DFE}"/>
    <dgm:cxn modelId="{B33550AA-1B00-4006-A2C2-3BEFCA92F7F8}" srcId="{4FD6B698-0060-431D-A90B-DADDF7EF41AC}" destId="{618FF18A-15D5-4C27-846C-9BD24D1C07C7}" srcOrd="0" destOrd="0" parTransId="{1F5B7034-BAAB-412F-BE00-8EFBD75E8A47}" sibTransId="{2754EF8B-A43F-4784-B0A4-0E0B3EB381FE}"/>
    <dgm:cxn modelId="{D193BE28-4728-404E-8F34-61A623D2B26C}" type="presOf" srcId="{83CA0853-9E56-4EBD-BE8E-812633FA4329}" destId="{741559FF-5BEF-4DA8-9803-563D30F15DB4}" srcOrd="0" destOrd="0" presId="urn:microsoft.com/office/officeart/2005/8/layout/chevron2"/>
    <dgm:cxn modelId="{F13FF0D8-7F78-4233-A91F-CC288D9B3697}" srcId="{BECC964C-36FC-4AE6-BE82-064AB119A221}" destId="{D8F591E6-D678-477D-8750-E40D8B44A04B}" srcOrd="0" destOrd="0" parTransId="{9FE1BF4F-16F5-44D1-8CED-403906B9AD0E}" sibTransId="{32BADF8F-35D0-4014-B782-9988177CA753}"/>
    <dgm:cxn modelId="{F0E44920-D324-46C2-9C2A-D658883FCD8B}" srcId="{D8F591E6-D678-477D-8750-E40D8B44A04B}" destId="{072CCD53-F4B1-41B3-9D26-C0721F302C5E}" srcOrd="3" destOrd="0" parTransId="{DCB37738-7B7C-4CD1-A0CD-60F691688690}" sibTransId="{2932698F-3663-4028-A66B-153A9003F845}"/>
    <dgm:cxn modelId="{C3A508E1-119D-4536-8045-5572B3554DD9}" type="presOf" srcId="{A1EFA039-7B27-4ABD-A114-61D8527FC673}" destId="{5BA0F500-66D9-4A75-967E-B6417007FA07}" srcOrd="0" destOrd="1" presId="urn:microsoft.com/office/officeart/2005/8/layout/chevron2"/>
    <dgm:cxn modelId="{7C5A86FE-8C3F-4F80-8129-DE2E2FBAA368}" type="presParOf" srcId="{007F57E8-A961-4BB6-BA2D-51CECC504191}" destId="{CBE69D0F-764C-4D1E-83DB-CF3764FCC877}" srcOrd="0" destOrd="0" presId="urn:microsoft.com/office/officeart/2005/8/layout/chevron2"/>
    <dgm:cxn modelId="{A945D997-4B22-4CFD-8D70-3D44ABC0A753}" type="presParOf" srcId="{CBE69D0F-764C-4D1E-83DB-CF3764FCC877}" destId="{F4BC755C-CCD2-4906-9521-746C4AD6D539}" srcOrd="0" destOrd="0" presId="urn:microsoft.com/office/officeart/2005/8/layout/chevron2"/>
    <dgm:cxn modelId="{607B5313-F4C7-4C2C-9932-8E1EF49BD0A4}" type="presParOf" srcId="{CBE69D0F-764C-4D1E-83DB-CF3764FCC877}" destId="{FF94CF95-1E8F-4459-80E3-507655C8EE9F}" srcOrd="1" destOrd="0" presId="urn:microsoft.com/office/officeart/2005/8/layout/chevron2"/>
    <dgm:cxn modelId="{E3B39122-7872-44CA-A554-4F726A463FBF}" type="presParOf" srcId="{007F57E8-A961-4BB6-BA2D-51CECC504191}" destId="{8C30C78B-F1C1-46C4-AC61-4C6494626DA9}" srcOrd="1" destOrd="0" presId="urn:microsoft.com/office/officeart/2005/8/layout/chevron2"/>
    <dgm:cxn modelId="{6A38710B-7290-464A-84E4-59E27489C21C}" type="presParOf" srcId="{007F57E8-A961-4BB6-BA2D-51CECC504191}" destId="{BB214D79-945A-4236-9713-8264BCBEF205}" srcOrd="2" destOrd="0" presId="urn:microsoft.com/office/officeart/2005/8/layout/chevron2"/>
    <dgm:cxn modelId="{8BD6B860-685F-4C03-B89F-5FA178028254}" type="presParOf" srcId="{BB214D79-945A-4236-9713-8264BCBEF205}" destId="{741559FF-5BEF-4DA8-9803-563D30F15DB4}" srcOrd="0" destOrd="0" presId="urn:microsoft.com/office/officeart/2005/8/layout/chevron2"/>
    <dgm:cxn modelId="{35406FCC-B5E2-40BC-905E-7BF8F923D9EF}" type="presParOf" srcId="{BB214D79-945A-4236-9713-8264BCBEF205}" destId="{D604BB7A-7125-4756-AE8F-8FF72183B8DF}" srcOrd="1" destOrd="0" presId="urn:microsoft.com/office/officeart/2005/8/layout/chevron2"/>
    <dgm:cxn modelId="{23D251F1-DA67-4F1D-BE8B-CD9C93CB2392}" type="presParOf" srcId="{007F57E8-A961-4BB6-BA2D-51CECC504191}" destId="{D137F261-778C-4E66-9954-A029FFFB52A7}" srcOrd="3" destOrd="0" presId="urn:microsoft.com/office/officeart/2005/8/layout/chevron2"/>
    <dgm:cxn modelId="{81ABD09D-93CA-482F-B74A-72D039D07E52}" type="presParOf" srcId="{007F57E8-A961-4BB6-BA2D-51CECC504191}" destId="{5549F32B-AD97-4E8B-B232-D8BC078457D3}" srcOrd="4" destOrd="0" presId="urn:microsoft.com/office/officeart/2005/8/layout/chevron2"/>
    <dgm:cxn modelId="{3808C99C-A850-489D-A44B-BBE724EE3959}" type="presParOf" srcId="{5549F32B-AD97-4E8B-B232-D8BC078457D3}" destId="{11489E20-536E-44BB-AEA0-088DCE352F1F}" srcOrd="0" destOrd="0" presId="urn:microsoft.com/office/officeart/2005/8/layout/chevron2"/>
    <dgm:cxn modelId="{F419CD21-D7EA-44C1-9176-0EAC9FA58E91}" type="presParOf" srcId="{5549F32B-AD97-4E8B-B232-D8BC078457D3}" destId="{5BA0F500-66D9-4A75-967E-B6417007FA0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C755C-CCD2-4906-9521-746C4AD6D539}">
      <dsp:nvSpPr>
        <dsp:cNvPr id="0" name=""/>
        <dsp:cNvSpPr/>
      </dsp:nvSpPr>
      <dsp:spPr>
        <a:xfrm rot="5400000">
          <a:off x="-222429" y="225592"/>
          <a:ext cx="1482862" cy="103800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Basic</a:t>
          </a:r>
          <a:endParaRPr lang="en-US" sz="1400" b="1" kern="1200" dirty="0"/>
        </a:p>
      </dsp:txBody>
      <dsp:txXfrm rot="-5400000">
        <a:off x="0" y="522165"/>
        <a:ext cx="1038004" cy="444858"/>
      </dsp:txXfrm>
    </dsp:sp>
    <dsp:sp modelId="{FF94CF95-1E8F-4459-80E3-507655C8EE9F}">
      <dsp:nvSpPr>
        <dsp:cNvPr id="0" name=""/>
        <dsp:cNvSpPr/>
      </dsp:nvSpPr>
      <dsp:spPr>
        <a:xfrm rot="5400000">
          <a:off x="2818371" y="-1777204"/>
          <a:ext cx="963860" cy="45245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GRAD 704 (Principles of Intellectual Property Development)</a:t>
          </a:r>
          <a:endParaRPr lang="en-US" sz="1300" kern="1200" dirty="0"/>
        </a:p>
        <a:p>
          <a:pPr marL="114300" lvl="1" indent="-114300" algn="l" defTabSz="577850">
            <a:lnSpc>
              <a:spcPct val="90000"/>
            </a:lnSpc>
            <a:spcBef>
              <a:spcPct val="0"/>
            </a:spcBef>
            <a:spcAft>
              <a:spcPct val="15000"/>
            </a:spcAft>
            <a:buChar char="••"/>
          </a:pPr>
          <a:r>
            <a:rPr lang="en-US" sz="1300" kern="1200" dirty="0" smtClean="0"/>
            <a:t>GRAD 701 Seminar in Professional and Career Development*</a:t>
          </a:r>
          <a:endParaRPr lang="en-US" sz="1300" kern="1200" dirty="0"/>
        </a:p>
        <a:p>
          <a:pPr marL="114300" lvl="1" indent="-114300" algn="l" defTabSz="577850">
            <a:lnSpc>
              <a:spcPct val="90000"/>
            </a:lnSpc>
            <a:spcBef>
              <a:spcPct val="0"/>
            </a:spcBef>
            <a:spcAft>
              <a:spcPct val="15000"/>
            </a:spcAft>
            <a:buChar char="••"/>
          </a:pPr>
          <a:r>
            <a:rPr lang="en-US" sz="1300" kern="1200" dirty="0" smtClean="0"/>
            <a:t>GRAD 702 Industry Internships</a:t>
          </a:r>
          <a:endParaRPr lang="en-US" sz="1300" kern="1200" dirty="0"/>
        </a:p>
        <a:p>
          <a:pPr marL="114300" lvl="1" indent="-114300" algn="l" defTabSz="577850">
            <a:lnSpc>
              <a:spcPct val="90000"/>
            </a:lnSpc>
            <a:spcBef>
              <a:spcPct val="0"/>
            </a:spcBef>
            <a:spcAft>
              <a:spcPct val="15000"/>
            </a:spcAft>
            <a:buChar char="••"/>
          </a:pPr>
          <a:r>
            <a:rPr lang="en-US" sz="1300" kern="1200" dirty="0" smtClean="0"/>
            <a:t>GRAD 713, 714 Scientific Professionalism and Integrity*</a:t>
          </a:r>
          <a:endParaRPr lang="en-US" sz="1300" kern="1200" dirty="0"/>
        </a:p>
      </dsp:txBody>
      <dsp:txXfrm rot="-5400000">
        <a:off x="1038004" y="50215"/>
        <a:ext cx="4477543" cy="869756"/>
      </dsp:txXfrm>
    </dsp:sp>
    <dsp:sp modelId="{741559FF-5BEF-4DA8-9803-563D30F15DB4}">
      <dsp:nvSpPr>
        <dsp:cNvPr id="0" name=""/>
        <dsp:cNvSpPr/>
      </dsp:nvSpPr>
      <dsp:spPr>
        <a:xfrm rot="5400000">
          <a:off x="-222429" y="1512997"/>
          <a:ext cx="1482862" cy="103800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Intermediate</a:t>
          </a:r>
          <a:endParaRPr lang="en-US" sz="1400" b="1" kern="1200" dirty="0"/>
        </a:p>
      </dsp:txBody>
      <dsp:txXfrm rot="-5400000">
        <a:off x="0" y="1809570"/>
        <a:ext cx="1038004" cy="444858"/>
      </dsp:txXfrm>
    </dsp:sp>
    <dsp:sp modelId="{D604BB7A-7125-4756-AE8F-8FF72183B8DF}">
      <dsp:nvSpPr>
        <dsp:cNvPr id="0" name=""/>
        <dsp:cNvSpPr/>
      </dsp:nvSpPr>
      <dsp:spPr>
        <a:xfrm rot="5400000">
          <a:off x="2818371" y="-489798"/>
          <a:ext cx="963860" cy="45245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ENT5450  Commercializing Innovation</a:t>
          </a:r>
          <a:endParaRPr lang="en-US" sz="1300" kern="1200" dirty="0"/>
        </a:p>
        <a:p>
          <a:pPr marL="114300" lvl="1" indent="-114300" algn="l" defTabSz="577850">
            <a:lnSpc>
              <a:spcPct val="90000"/>
            </a:lnSpc>
            <a:spcBef>
              <a:spcPct val="0"/>
            </a:spcBef>
            <a:spcAft>
              <a:spcPct val="15000"/>
            </a:spcAft>
            <a:buChar char="••"/>
          </a:pPr>
          <a:r>
            <a:rPr lang="en-US" sz="1300" kern="1200" dirty="0" smtClean="0"/>
            <a:t>GRAD 703 Industry Internships</a:t>
          </a:r>
          <a:endParaRPr lang="en-US" sz="1300" kern="1200" dirty="0"/>
        </a:p>
      </dsp:txBody>
      <dsp:txXfrm rot="-5400000">
        <a:off x="1038004" y="1337621"/>
        <a:ext cx="4477543" cy="869756"/>
      </dsp:txXfrm>
    </dsp:sp>
    <dsp:sp modelId="{11489E20-536E-44BB-AEA0-088DCE352F1F}">
      <dsp:nvSpPr>
        <dsp:cNvPr id="0" name=""/>
        <dsp:cNvSpPr/>
      </dsp:nvSpPr>
      <dsp:spPr>
        <a:xfrm rot="5400000">
          <a:off x="-222429" y="2800403"/>
          <a:ext cx="1482862" cy="103800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Advanced</a:t>
          </a:r>
        </a:p>
        <a:p>
          <a:pPr lvl="0" algn="ctr" defTabSz="622300">
            <a:lnSpc>
              <a:spcPct val="90000"/>
            </a:lnSpc>
            <a:spcBef>
              <a:spcPct val="0"/>
            </a:spcBef>
            <a:spcAft>
              <a:spcPct val="35000"/>
            </a:spcAft>
          </a:pPr>
          <a:r>
            <a:rPr lang="en-US" sz="1400" b="1" kern="1200" dirty="0" smtClean="0"/>
            <a:t>Professional</a:t>
          </a:r>
          <a:endParaRPr lang="en-US" sz="1400" b="1" kern="1200" dirty="0"/>
        </a:p>
      </dsp:txBody>
      <dsp:txXfrm rot="-5400000">
        <a:off x="0" y="3096976"/>
        <a:ext cx="1038004" cy="444858"/>
      </dsp:txXfrm>
    </dsp:sp>
    <dsp:sp modelId="{5BA0F500-66D9-4A75-967E-B6417007FA07}">
      <dsp:nvSpPr>
        <dsp:cNvPr id="0" name=""/>
        <dsp:cNvSpPr/>
      </dsp:nvSpPr>
      <dsp:spPr>
        <a:xfrm rot="5400000">
          <a:off x="2818118" y="797859"/>
          <a:ext cx="964367" cy="45245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Certificate in Science Management (Stackable certificate)</a:t>
          </a:r>
          <a:endParaRPr lang="en-US" sz="1300" kern="1200" dirty="0"/>
        </a:p>
        <a:p>
          <a:pPr marL="114300" lvl="1" indent="-114300" algn="l" defTabSz="577850">
            <a:lnSpc>
              <a:spcPct val="90000"/>
            </a:lnSpc>
            <a:spcBef>
              <a:spcPct val="0"/>
            </a:spcBef>
            <a:spcAft>
              <a:spcPct val="15000"/>
            </a:spcAft>
            <a:buChar char="••"/>
          </a:pPr>
          <a:r>
            <a:rPr lang="en-US" sz="1300" kern="1200" dirty="0" smtClean="0"/>
            <a:t>PhD/MBA Program (Dual professional credential)</a:t>
          </a:r>
          <a:endParaRPr lang="en-US" sz="1300" kern="1200" dirty="0"/>
        </a:p>
      </dsp:txBody>
      <dsp:txXfrm rot="-5400000">
        <a:off x="1038005" y="2625050"/>
        <a:ext cx="4477518" cy="87021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211247-B1E6-4F7E-87DB-E053E8DA9501}" type="datetimeFigureOut">
              <a:rPr lang="en-US" smtClean="0"/>
              <a:pPr/>
              <a:t>12/4/2012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A9B39B-6369-48E9-AAC5-2200289A73DC}" type="slidenum">
              <a:rPr lang="en-US" smtClean="0"/>
              <a:pPr/>
              <a:t>‹#›</a:t>
            </a:fld>
            <a:endParaRPr lang="en-US"/>
          </a:p>
        </p:txBody>
      </p:sp>
    </p:spTree>
    <p:extLst>
      <p:ext uri="{BB962C8B-B14F-4D97-AF65-F5344CB8AC3E}">
        <p14:creationId xmlns:p14="http://schemas.microsoft.com/office/powerpoint/2010/main" val="3972543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26628" name="Slide Number Placeholder 3"/>
          <p:cNvSpPr>
            <a:spLocks noGrp="1"/>
          </p:cNvSpPr>
          <p:nvPr>
            <p:ph type="sldNum" sz="quarter" idx="5"/>
          </p:nvPr>
        </p:nvSpPr>
        <p:spPr>
          <a:noFill/>
        </p:spPr>
        <p:txBody>
          <a:bodyPr/>
          <a:lstStyle/>
          <a:p>
            <a:fld id="{A1B4317D-D433-4128-95F3-0DE3519A8B00}" type="slidenum">
              <a:rPr lang="en-US" smtClean="0">
                <a:latin typeface="Arial" pitchFamily="34" charset="0"/>
              </a:rPr>
              <a:pPr/>
              <a:t>5</a:t>
            </a:fld>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33796" name="Slide Number Placeholder 3"/>
          <p:cNvSpPr>
            <a:spLocks noGrp="1"/>
          </p:cNvSpPr>
          <p:nvPr>
            <p:ph type="sldNum" sz="quarter" idx="5"/>
          </p:nvPr>
        </p:nvSpPr>
        <p:spPr>
          <a:noFill/>
        </p:spPr>
        <p:txBody>
          <a:bodyPr/>
          <a:lstStyle/>
          <a:p>
            <a:fld id="{2D1A5E5B-8164-4B7E-B2CA-5B58CD428E95}" type="slidenum">
              <a:rPr lang="en-US" smtClean="0">
                <a:latin typeface="Arial" pitchFamily="34" charset="0"/>
              </a:rPr>
              <a:pPr/>
              <a:t>17</a:t>
            </a:fld>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A389364B-3EC6-4CFA-9090-196544B99745}" type="slidenum">
              <a:rPr lang="en-US" smtClean="0">
                <a:latin typeface="Arial" pitchFamily="34" charset="0"/>
              </a:rPr>
              <a:pPr/>
              <a:t>25</a:t>
            </a:fld>
            <a:endParaRPr lang="en-US" smtClean="0">
              <a:latin typeface="Arial"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43012" name="Slide Number Placeholder 3"/>
          <p:cNvSpPr>
            <a:spLocks noGrp="1"/>
          </p:cNvSpPr>
          <p:nvPr>
            <p:ph type="sldNum" sz="quarter" idx="5"/>
          </p:nvPr>
        </p:nvSpPr>
        <p:spPr>
          <a:noFill/>
        </p:spPr>
        <p:txBody>
          <a:bodyPr/>
          <a:lstStyle/>
          <a:p>
            <a:fld id="{C44D7967-C150-476F-922C-C868B9A2CAC1}" type="slidenum">
              <a:rPr lang="en-US" smtClean="0">
                <a:latin typeface="Arial" pitchFamily="34" charset="0"/>
              </a:rPr>
              <a:pPr/>
              <a:t>27</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27652" name="Slide Number Placeholder 3"/>
          <p:cNvSpPr>
            <a:spLocks noGrp="1"/>
          </p:cNvSpPr>
          <p:nvPr>
            <p:ph type="sldNum" sz="quarter" idx="5"/>
          </p:nvPr>
        </p:nvSpPr>
        <p:spPr>
          <a:noFill/>
        </p:spPr>
        <p:txBody>
          <a:bodyPr/>
          <a:lstStyle/>
          <a:p>
            <a:fld id="{61B7D7C9-76FF-4A9F-B8AA-ED3AB65B35C0}" type="slidenum">
              <a:rPr lang="en-US" smtClean="0">
                <a:latin typeface="Arial" pitchFamily="34" charset="0"/>
              </a:rPr>
              <a:pPr/>
              <a:t>6</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28676" name="Slide Number Placeholder 3"/>
          <p:cNvSpPr>
            <a:spLocks noGrp="1"/>
          </p:cNvSpPr>
          <p:nvPr>
            <p:ph type="sldNum" sz="quarter" idx="5"/>
          </p:nvPr>
        </p:nvSpPr>
        <p:spPr>
          <a:noFill/>
        </p:spPr>
        <p:txBody>
          <a:bodyPr/>
          <a:lstStyle/>
          <a:p>
            <a:fld id="{63FD5595-A173-424A-AC18-C38643E003F6}" type="slidenum">
              <a:rPr lang="en-US" smtClean="0">
                <a:latin typeface="Arial" pitchFamily="34" charset="0"/>
              </a:rPr>
              <a:pPr/>
              <a:t>8</a:t>
            </a:fld>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30724" name="Slide Number Placeholder 3"/>
          <p:cNvSpPr>
            <a:spLocks noGrp="1"/>
          </p:cNvSpPr>
          <p:nvPr>
            <p:ph type="sldNum" sz="quarter" idx="5"/>
          </p:nvPr>
        </p:nvSpPr>
        <p:spPr>
          <a:noFill/>
        </p:spPr>
        <p:txBody>
          <a:bodyPr/>
          <a:lstStyle/>
          <a:p>
            <a:fld id="{5C759F87-A4AB-4C51-BA36-295549CD997F}" type="slidenum">
              <a:rPr lang="en-US" smtClean="0">
                <a:latin typeface="Arial" pitchFamily="34" charset="0"/>
              </a:rPr>
              <a:pPr/>
              <a:t>9</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31748" name="Slide Number Placeholder 3"/>
          <p:cNvSpPr>
            <a:spLocks noGrp="1"/>
          </p:cNvSpPr>
          <p:nvPr>
            <p:ph type="sldNum" sz="quarter" idx="5"/>
          </p:nvPr>
        </p:nvSpPr>
        <p:spPr>
          <a:noFill/>
        </p:spPr>
        <p:txBody>
          <a:bodyPr/>
          <a:lstStyle/>
          <a:p>
            <a:fld id="{AAB6AF12-EFDB-4007-BA01-644A64B34E57}" type="slidenum">
              <a:rPr lang="en-US" smtClean="0">
                <a:solidFill>
                  <a:prstClr val="black"/>
                </a:solidFill>
              </a:rPr>
              <a:pPr/>
              <a:t>10</a:t>
            </a:fld>
            <a:endParaRPr lang="en-US"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31748" name="Slide Number Placeholder 3"/>
          <p:cNvSpPr>
            <a:spLocks noGrp="1"/>
          </p:cNvSpPr>
          <p:nvPr>
            <p:ph type="sldNum" sz="quarter" idx="5"/>
          </p:nvPr>
        </p:nvSpPr>
        <p:spPr>
          <a:noFill/>
        </p:spPr>
        <p:txBody>
          <a:bodyPr/>
          <a:lstStyle/>
          <a:p>
            <a:fld id="{AAB6AF12-EFDB-4007-BA01-644A64B34E57}" type="slidenum">
              <a:rPr lang="en-US" smtClean="0">
                <a:latin typeface="Arial" pitchFamily="34" charset="0"/>
              </a:rPr>
              <a:pPr/>
              <a:t>12</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29700" name="Slide Number Placeholder 3"/>
          <p:cNvSpPr>
            <a:spLocks noGrp="1"/>
          </p:cNvSpPr>
          <p:nvPr>
            <p:ph type="sldNum" sz="quarter" idx="5"/>
          </p:nvPr>
        </p:nvSpPr>
        <p:spPr>
          <a:noFill/>
        </p:spPr>
        <p:txBody>
          <a:bodyPr/>
          <a:lstStyle/>
          <a:p>
            <a:fld id="{C4F51917-ECAA-4066-96D1-0A8D5574E511}" type="slidenum">
              <a:rPr lang="en-US" smtClean="0">
                <a:latin typeface="Arial" pitchFamily="34" charset="0"/>
              </a:rPr>
              <a:pPr/>
              <a:t>13</a:t>
            </a:fld>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3D7F635-02B4-4E18-9FF5-D420426FF182}" type="slidenum">
              <a:rPr lang="en-US" smtClean="0">
                <a:latin typeface="Arial" pitchFamily="34" charset="0"/>
              </a:rPr>
              <a:pPr/>
              <a:t>14</a:t>
            </a:fld>
            <a:endParaRPr lang="en-US" smtClean="0">
              <a:latin typeface="Arial"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7">
              <a:defRPr>
                <a:solidFill>
                  <a:schemeClr val="tx1"/>
                </a:solidFill>
                <a:latin typeface="Arial" charset="0"/>
              </a:defRPr>
            </a:lvl1pPr>
            <a:lvl2pPr marL="734035" indent="-282321" defTabSz="914407">
              <a:defRPr>
                <a:solidFill>
                  <a:schemeClr val="tx1"/>
                </a:solidFill>
                <a:latin typeface="Arial" charset="0"/>
              </a:defRPr>
            </a:lvl2pPr>
            <a:lvl3pPr marL="1129284" indent="-225857" defTabSz="914407">
              <a:defRPr>
                <a:solidFill>
                  <a:schemeClr val="tx1"/>
                </a:solidFill>
                <a:latin typeface="Arial" charset="0"/>
              </a:defRPr>
            </a:lvl3pPr>
            <a:lvl4pPr marL="1580998" indent="-225857" defTabSz="914407">
              <a:defRPr>
                <a:solidFill>
                  <a:schemeClr val="tx1"/>
                </a:solidFill>
                <a:latin typeface="Arial" charset="0"/>
              </a:defRPr>
            </a:lvl4pPr>
            <a:lvl5pPr marL="2032711" indent="-225857" defTabSz="914407">
              <a:defRPr>
                <a:solidFill>
                  <a:schemeClr val="tx1"/>
                </a:solidFill>
                <a:latin typeface="Arial" charset="0"/>
              </a:defRPr>
            </a:lvl5pPr>
            <a:lvl6pPr marL="2484425" indent="-225857" defTabSz="914407" eaLnBrk="0" fontAlgn="base" hangingPunct="0">
              <a:spcBef>
                <a:spcPct val="0"/>
              </a:spcBef>
              <a:spcAft>
                <a:spcPct val="0"/>
              </a:spcAft>
              <a:defRPr>
                <a:solidFill>
                  <a:schemeClr val="tx1"/>
                </a:solidFill>
                <a:latin typeface="Arial" charset="0"/>
              </a:defRPr>
            </a:lvl6pPr>
            <a:lvl7pPr marL="2936138" indent="-225857" defTabSz="914407" eaLnBrk="0" fontAlgn="base" hangingPunct="0">
              <a:spcBef>
                <a:spcPct val="0"/>
              </a:spcBef>
              <a:spcAft>
                <a:spcPct val="0"/>
              </a:spcAft>
              <a:defRPr>
                <a:solidFill>
                  <a:schemeClr val="tx1"/>
                </a:solidFill>
                <a:latin typeface="Arial" charset="0"/>
              </a:defRPr>
            </a:lvl7pPr>
            <a:lvl8pPr marL="3387852" indent="-225857" defTabSz="914407" eaLnBrk="0" fontAlgn="base" hangingPunct="0">
              <a:spcBef>
                <a:spcPct val="0"/>
              </a:spcBef>
              <a:spcAft>
                <a:spcPct val="0"/>
              </a:spcAft>
              <a:defRPr>
                <a:solidFill>
                  <a:schemeClr val="tx1"/>
                </a:solidFill>
                <a:latin typeface="Arial" charset="0"/>
              </a:defRPr>
            </a:lvl8pPr>
            <a:lvl9pPr marL="3839566" indent="-225857" defTabSz="914407" eaLnBrk="0" fontAlgn="base" hangingPunct="0">
              <a:spcBef>
                <a:spcPct val="0"/>
              </a:spcBef>
              <a:spcAft>
                <a:spcPct val="0"/>
              </a:spcAft>
              <a:defRPr>
                <a:solidFill>
                  <a:schemeClr val="tx1"/>
                </a:solidFill>
                <a:latin typeface="Arial" charset="0"/>
              </a:defRPr>
            </a:lvl9pPr>
          </a:lstStyle>
          <a:p>
            <a:r>
              <a:rPr lang="en-US"/>
              <a:t>Education and Employment of Biological and Medical Scientists: Data from National Surveys</a:t>
            </a:r>
          </a:p>
        </p:txBody>
      </p:sp>
      <p:sp>
        <p:nvSpPr>
          <p:cNvPr id="993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7">
              <a:defRPr>
                <a:solidFill>
                  <a:schemeClr val="tx1"/>
                </a:solidFill>
                <a:latin typeface="Arial" charset="0"/>
              </a:defRPr>
            </a:lvl1pPr>
            <a:lvl2pPr marL="734035" indent="-282321" defTabSz="914407">
              <a:defRPr>
                <a:solidFill>
                  <a:schemeClr val="tx1"/>
                </a:solidFill>
                <a:latin typeface="Arial" charset="0"/>
              </a:defRPr>
            </a:lvl2pPr>
            <a:lvl3pPr marL="1129284" indent="-225857" defTabSz="914407">
              <a:defRPr>
                <a:solidFill>
                  <a:schemeClr val="tx1"/>
                </a:solidFill>
                <a:latin typeface="Arial" charset="0"/>
              </a:defRPr>
            </a:lvl3pPr>
            <a:lvl4pPr marL="1580998" indent="-225857" defTabSz="914407">
              <a:defRPr>
                <a:solidFill>
                  <a:schemeClr val="tx1"/>
                </a:solidFill>
                <a:latin typeface="Arial" charset="0"/>
              </a:defRPr>
            </a:lvl4pPr>
            <a:lvl5pPr marL="2032711" indent="-225857" defTabSz="914407">
              <a:defRPr>
                <a:solidFill>
                  <a:schemeClr val="tx1"/>
                </a:solidFill>
                <a:latin typeface="Arial" charset="0"/>
              </a:defRPr>
            </a:lvl5pPr>
            <a:lvl6pPr marL="2484425" indent="-225857" defTabSz="914407" eaLnBrk="0" fontAlgn="base" hangingPunct="0">
              <a:spcBef>
                <a:spcPct val="0"/>
              </a:spcBef>
              <a:spcAft>
                <a:spcPct val="0"/>
              </a:spcAft>
              <a:defRPr>
                <a:solidFill>
                  <a:schemeClr val="tx1"/>
                </a:solidFill>
                <a:latin typeface="Arial" charset="0"/>
              </a:defRPr>
            </a:lvl6pPr>
            <a:lvl7pPr marL="2936138" indent="-225857" defTabSz="914407" eaLnBrk="0" fontAlgn="base" hangingPunct="0">
              <a:spcBef>
                <a:spcPct val="0"/>
              </a:spcBef>
              <a:spcAft>
                <a:spcPct val="0"/>
              </a:spcAft>
              <a:defRPr>
                <a:solidFill>
                  <a:schemeClr val="tx1"/>
                </a:solidFill>
                <a:latin typeface="Arial" charset="0"/>
              </a:defRPr>
            </a:lvl7pPr>
            <a:lvl8pPr marL="3387852" indent="-225857" defTabSz="914407" eaLnBrk="0" fontAlgn="base" hangingPunct="0">
              <a:spcBef>
                <a:spcPct val="0"/>
              </a:spcBef>
              <a:spcAft>
                <a:spcPct val="0"/>
              </a:spcAft>
              <a:defRPr>
                <a:solidFill>
                  <a:schemeClr val="tx1"/>
                </a:solidFill>
                <a:latin typeface="Arial" charset="0"/>
              </a:defRPr>
            </a:lvl8pPr>
            <a:lvl9pPr marL="3839566" indent="-225857" defTabSz="914407" eaLnBrk="0" fontAlgn="base" hangingPunct="0">
              <a:spcBef>
                <a:spcPct val="0"/>
              </a:spcBef>
              <a:spcAft>
                <a:spcPct val="0"/>
              </a:spcAft>
              <a:defRPr>
                <a:solidFill>
                  <a:schemeClr val="tx1"/>
                </a:solidFill>
                <a:latin typeface="Arial" charset="0"/>
              </a:defRPr>
            </a:lvl9pPr>
          </a:lstStyle>
          <a:p>
            <a:fld id="{57F20461-F44E-425D-9EA8-2EA365438E2F}" type="datetime1">
              <a:rPr lang="en-US"/>
              <a:pPr/>
              <a:t>12/4/2012</a:t>
            </a:fld>
            <a:endParaRPr lang="en-US"/>
          </a:p>
        </p:txBody>
      </p:sp>
      <p:sp>
        <p:nvSpPr>
          <p:cNvPr id="993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7">
              <a:defRPr>
                <a:solidFill>
                  <a:schemeClr val="tx1"/>
                </a:solidFill>
                <a:latin typeface="Arial" charset="0"/>
              </a:defRPr>
            </a:lvl1pPr>
            <a:lvl2pPr marL="734035" indent="-282321" defTabSz="914407">
              <a:defRPr>
                <a:solidFill>
                  <a:schemeClr val="tx1"/>
                </a:solidFill>
                <a:latin typeface="Arial" charset="0"/>
              </a:defRPr>
            </a:lvl2pPr>
            <a:lvl3pPr marL="1129284" indent="-225857" defTabSz="914407">
              <a:defRPr>
                <a:solidFill>
                  <a:schemeClr val="tx1"/>
                </a:solidFill>
                <a:latin typeface="Arial" charset="0"/>
              </a:defRPr>
            </a:lvl3pPr>
            <a:lvl4pPr marL="1580998" indent="-225857" defTabSz="914407">
              <a:defRPr>
                <a:solidFill>
                  <a:schemeClr val="tx1"/>
                </a:solidFill>
                <a:latin typeface="Arial" charset="0"/>
              </a:defRPr>
            </a:lvl4pPr>
            <a:lvl5pPr marL="2032711" indent="-225857" defTabSz="914407">
              <a:defRPr>
                <a:solidFill>
                  <a:schemeClr val="tx1"/>
                </a:solidFill>
                <a:latin typeface="Arial" charset="0"/>
              </a:defRPr>
            </a:lvl5pPr>
            <a:lvl6pPr marL="2484425" indent="-225857" defTabSz="914407" eaLnBrk="0" fontAlgn="base" hangingPunct="0">
              <a:spcBef>
                <a:spcPct val="0"/>
              </a:spcBef>
              <a:spcAft>
                <a:spcPct val="0"/>
              </a:spcAft>
              <a:defRPr>
                <a:solidFill>
                  <a:schemeClr val="tx1"/>
                </a:solidFill>
                <a:latin typeface="Arial" charset="0"/>
              </a:defRPr>
            </a:lvl6pPr>
            <a:lvl7pPr marL="2936138" indent="-225857" defTabSz="914407" eaLnBrk="0" fontAlgn="base" hangingPunct="0">
              <a:spcBef>
                <a:spcPct val="0"/>
              </a:spcBef>
              <a:spcAft>
                <a:spcPct val="0"/>
              </a:spcAft>
              <a:defRPr>
                <a:solidFill>
                  <a:schemeClr val="tx1"/>
                </a:solidFill>
                <a:latin typeface="Arial" charset="0"/>
              </a:defRPr>
            </a:lvl7pPr>
            <a:lvl8pPr marL="3387852" indent="-225857" defTabSz="914407" eaLnBrk="0" fontAlgn="base" hangingPunct="0">
              <a:spcBef>
                <a:spcPct val="0"/>
              </a:spcBef>
              <a:spcAft>
                <a:spcPct val="0"/>
              </a:spcAft>
              <a:defRPr>
                <a:solidFill>
                  <a:schemeClr val="tx1"/>
                </a:solidFill>
                <a:latin typeface="Arial" charset="0"/>
              </a:defRPr>
            </a:lvl8pPr>
            <a:lvl9pPr marL="3839566" indent="-225857" defTabSz="914407" eaLnBrk="0" fontAlgn="base" hangingPunct="0">
              <a:spcBef>
                <a:spcPct val="0"/>
              </a:spcBef>
              <a:spcAft>
                <a:spcPct val="0"/>
              </a:spcAft>
              <a:defRPr>
                <a:solidFill>
                  <a:schemeClr val="tx1"/>
                </a:solidFill>
                <a:latin typeface="Arial" charset="0"/>
              </a:defRPr>
            </a:lvl9pPr>
          </a:lstStyle>
          <a:p>
            <a:fld id="{8DECA5EF-9ACE-4549-BBE1-A90436AC8172}" type="slidenum">
              <a:rPr lang="en-US"/>
              <a:pPr/>
              <a:t>16</a:t>
            </a:fld>
            <a:endParaRPr lang="en-US"/>
          </a:p>
        </p:txBody>
      </p:sp>
      <p:sp>
        <p:nvSpPr>
          <p:cNvPr id="99333" name="Rectangle 2"/>
          <p:cNvSpPr>
            <a:spLocks noGrp="1" noRot="1" noChangeAspect="1" noChangeArrowheads="1" noTextEdit="1"/>
          </p:cNvSpPr>
          <p:nvPr>
            <p:ph type="sldImg"/>
          </p:nvPr>
        </p:nvSpPr>
        <p:spPr>
          <a:ln/>
        </p:spPr>
      </p:sp>
      <p:sp>
        <p:nvSpPr>
          <p:cNvPr id="993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z="700"/>
              <a:t>Employment Status of Individuals with Ph.D.s from U.S. Institutions</a:t>
            </a:r>
          </a:p>
          <a:p>
            <a:pPr eaLnBrk="1" hangingPunct="1">
              <a:lnSpc>
                <a:spcPct val="90000"/>
              </a:lnSpc>
            </a:pPr>
            <a:endParaRPr lang="en-US" sz="700"/>
          </a:p>
          <a:p>
            <a:pPr eaLnBrk="1" hangingPunct="1">
              <a:lnSpc>
                <a:spcPct val="90000"/>
              </a:lnSpc>
            </a:pPr>
            <a:r>
              <a:rPr lang="en-US" sz="700"/>
              <a:t>Source:</a:t>
            </a:r>
          </a:p>
          <a:p>
            <a:pPr eaLnBrk="1" hangingPunct="1">
              <a:lnSpc>
                <a:spcPct val="90000"/>
              </a:lnSpc>
            </a:pPr>
            <a:r>
              <a:rPr lang="en-US" sz="700"/>
              <a:t>National Science Foundation</a:t>
            </a:r>
          </a:p>
          <a:p>
            <a:pPr eaLnBrk="1" hangingPunct="1">
              <a:lnSpc>
                <a:spcPct val="90000"/>
              </a:lnSpc>
            </a:pPr>
            <a:r>
              <a:rPr lang="en-US" sz="700"/>
              <a:t>Survey of Doctorate Recipients</a:t>
            </a:r>
          </a:p>
          <a:p>
            <a:pPr eaLnBrk="1" hangingPunct="1">
              <a:lnSpc>
                <a:spcPct val="90000"/>
              </a:lnSpc>
            </a:pPr>
            <a:r>
              <a:rPr lang="en-US" sz="700"/>
              <a:t>For information on the survey: </a:t>
            </a:r>
            <a:r>
              <a:rPr lang="en-US" sz="700" b="1" u="sng"/>
              <a:t>http://www.nsf.gov/statistics/srvydoctoratework/</a:t>
            </a:r>
            <a:r>
              <a:rPr lang="en-US" sz="700"/>
              <a:t> </a:t>
            </a:r>
          </a:p>
          <a:p>
            <a:pPr eaLnBrk="1" hangingPunct="1">
              <a:lnSpc>
                <a:spcPct val="90000"/>
              </a:lnSpc>
            </a:pPr>
            <a:r>
              <a:rPr lang="en-US" sz="700"/>
              <a:t>For data access: </a:t>
            </a:r>
            <a:r>
              <a:rPr lang="en-US" sz="700" b="1" u="sng"/>
              <a:t>http://sestat.nsf.gov</a:t>
            </a:r>
            <a:r>
              <a:rPr lang="en-US" sz="700"/>
              <a:t>  </a:t>
            </a:r>
          </a:p>
          <a:p>
            <a:pPr eaLnBrk="1" hangingPunct="1">
              <a:lnSpc>
                <a:spcPct val="90000"/>
              </a:lnSpc>
            </a:pPr>
            <a:r>
              <a:rPr lang="en-US" sz="700"/>
              <a:t>Survey Characteristics</a:t>
            </a:r>
          </a:p>
          <a:p>
            <a:pPr eaLnBrk="1" hangingPunct="1">
              <a:lnSpc>
                <a:spcPct val="90000"/>
              </a:lnSpc>
            </a:pPr>
            <a:r>
              <a:rPr lang="en-US" sz="700"/>
              <a:t>The Survey of Doctorate Recipients (SDR) administers an extensive battery of questions to a stratified random sample of Ph.D. recipients from U.S. doctorate granting institutions.  This panel survey interviews members of the sample at regular intervals, offering a unique perspective on career progression.</a:t>
            </a:r>
          </a:p>
          <a:p>
            <a:pPr eaLnBrk="1" hangingPunct="1">
              <a:lnSpc>
                <a:spcPct val="90000"/>
              </a:lnSpc>
            </a:pPr>
            <a:r>
              <a:rPr lang="en-US" sz="700"/>
              <a:t>Survey Dates:  1973, 1977, 1981, 1985, 1989, 1991, 1993, 1995, 1997, 1999, 2001, 2003, 2006</a:t>
            </a:r>
          </a:p>
          <a:p>
            <a:pPr eaLnBrk="1" hangingPunct="1">
              <a:lnSpc>
                <a:spcPct val="90000"/>
              </a:lnSpc>
            </a:pPr>
            <a:r>
              <a:rPr lang="en-US" sz="700"/>
              <a:t>Field Specifications Used for These Tabulations:</a:t>
            </a:r>
          </a:p>
          <a:p>
            <a:pPr eaLnBrk="1" hangingPunct="1">
              <a:lnSpc>
                <a:spcPct val="90000"/>
              </a:lnSpc>
            </a:pPr>
            <a:r>
              <a:rPr lang="en-US" sz="700"/>
              <a:t>1973 – 1993 </a:t>
            </a:r>
          </a:p>
          <a:p>
            <a:pPr eaLnBrk="1" hangingPunct="1">
              <a:lnSpc>
                <a:spcPct val="90000"/>
              </a:lnSpc>
            </a:pPr>
            <a:r>
              <a:rPr lang="en-US" sz="700"/>
              <a:t>Biomedical science:  Anatomy, Bacteriology, Biochemistry, Biometrics and Biostatistics, Biophysics, Biotechnology Research, Cell Biology, Developmental Biology/Embryology, Endocrinology, Genetics, Animal and Plant, Genetics, Human and Animal, Hydrobiology, Immunology, Microbiology, Microbiology and Bacteriology, Molecular Biology, Neuroscience, Nutritional Sciences, Parasitology, Pathology, Human and Animal, Pharmacology, Human and Animal, Physiology, Human and Animal, Toxicology, Zoology, Biological Sciences, General, Biological Sciences, Other</a:t>
            </a:r>
          </a:p>
          <a:p>
            <a:pPr eaLnBrk="1" hangingPunct="1">
              <a:lnSpc>
                <a:spcPct val="90000"/>
              </a:lnSpc>
            </a:pPr>
            <a:r>
              <a:rPr lang="en-US" sz="700"/>
              <a:t>1993 (NEW) - 2006</a:t>
            </a:r>
          </a:p>
          <a:p>
            <a:pPr eaLnBrk="1" hangingPunct="1">
              <a:lnSpc>
                <a:spcPct val="90000"/>
              </a:lnSpc>
            </a:pPr>
            <a:r>
              <a:rPr lang="en-US" sz="700"/>
              <a:t>Biomedical doctorate holders are doctorates from U.S. universities who received degrees in the following fields: biochemistry and biophysics; biology, general; cell and molecular biology; genetics, animal and plant; microbiological sciences and immunology; nutritional sciences; pharmacology, human and animal; physiology and pathology, human and animal; zoology, general.</a:t>
            </a:r>
          </a:p>
          <a:p>
            <a:pPr eaLnBrk="1" hangingPunct="1">
              <a:lnSpc>
                <a:spcPct val="90000"/>
              </a:lnSpc>
            </a:pPr>
            <a:r>
              <a:rPr lang="en-US" sz="700"/>
              <a:t>Survey Notes: Since 1993, the response rates for the surveys have ranged between 77 and 87 percent.   </a:t>
            </a:r>
          </a:p>
          <a:p>
            <a:pPr eaLnBrk="1" hangingPunct="1">
              <a:lnSpc>
                <a:spcPct val="90000"/>
              </a:lnSpc>
            </a:pPr>
            <a:r>
              <a:rPr lang="en-US" sz="700"/>
              <a:t>Key variables include: Citizenship status, Country of birth, Country of citizenship, Date of birth , Disability status, Educational history (for each degree held: field, level, institution, when received), Employment status (unemployed, employed part time, or employed full time), Geographic place of employment, Immigrant module (year of entry, type of entry visa, reasons) for coming to U.S., etc.), Marital status, Number of children, Occupation (current or past job) Primary work activity (e.g., teaching, basic research, etc.), Postdoctorate status, Publication and patent activities, Race/ethnicity, Salary, Satisfaction and importance of various aspects of job, School enrollment status, Sector of employment (e.g., academia, industry, government, etc.), Sex, and Work-related training</a:t>
            </a:r>
          </a:p>
          <a:p>
            <a:pPr eaLnBrk="1" hangingPunct="1">
              <a:lnSpc>
                <a:spcPct val="90000"/>
              </a:lnSpc>
            </a:pPr>
            <a:r>
              <a:rPr lang="en-US" sz="700"/>
              <a:t>Includes US citizens and permanent residents only.</a:t>
            </a:r>
          </a:p>
          <a:p>
            <a:pPr eaLnBrk="1" hangingPunct="1">
              <a:lnSpc>
                <a:spcPct val="90000"/>
              </a:lnSpc>
            </a:pPr>
            <a:r>
              <a:rPr lang="en-US" sz="700"/>
              <a:t>Contact Information:</a:t>
            </a:r>
          </a:p>
          <a:p>
            <a:pPr eaLnBrk="1" hangingPunct="1">
              <a:lnSpc>
                <a:spcPct val="90000"/>
              </a:lnSpc>
            </a:pPr>
            <a:r>
              <a:rPr lang="en-US" sz="700"/>
              <a:t>Nirmala Kannankutty</a:t>
            </a:r>
            <a:br>
              <a:rPr lang="en-US" sz="700"/>
            </a:br>
            <a:r>
              <a:rPr lang="en-US" sz="700"/>
              <a:t>Senior Analyst</a:t>
            </a:r>
            <a:br>
              <a:rPr lang="en-US" sz="700"/>
            </a:br>
            <a:r>
              <a:rPr lang="en-US" sz="700"/>
              <a:t>Human Resources Statistics Program</a:t>
            </a:r>
            <a:br>
              <a:rPr lang="en-US" sz="700"/>
            </a:br>
            <a:r>
              <a:rPr lang="en-US" sz="700"/>
              <a:t>Division of Science Resources Statistics</a:t>
            </a:r>
            <a:br>
              <a:rPr lang="en-US" sz="700"/>
            </a:br>
            <a:r>
              <a:rPr lang="en-US" sz="700"/>
              <a:t>National Science Foundation</a:t>
            </a:r>
            <a:br>
              <a:rPr lang="en-US" sz="700"/>
            </a:br>
            <a:r>
              <a:rPr lang="en-US" sz="700"/>
              <a:t>4201 Wilson Boulevard, Suite 965</a:t>
            </a:r>
            <a:br>
              <a:rPr lang="en-US" sz="700"/>
            </a:br>
            <a:r>
              <a:rPr lang="en-US" sz="700"/>
              <a:t>Arlington, VA 22230 </a:t>
            </a:r>
            <a:br>
              <a:rPr lang="en-US" sz="700"/>
            </a:br>
            <a:r>
              <a:rPr lang="en-US" sz="700"/>
              <a:t>E-mail: </a:t>
            </a:r>
            <a:r>
              <a:rPr lang="en-US" sz="700" b="1" u="sng"/>
              <a:t>nkannank@nsf.gov</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Medical Center Campus">
    <p:spTree>
      <p:nvGrpSpPr>
        <p:cNvPr id="1" name=""/>
        <p:cNvGrpSpPr/>
        <p:nvPr/>
      </p:nvGrpSpPr>
      <p:grpSpPr>
        <a:xfrm>
          <a:off x="0" y="0"/>
          <a:ext cx="0" cy="0"/>
          <a:chOff x="0" y="0"/>
          <a:chExt cx="0" cy="0"/>
        </a:xfrm>
      </p:grpSpPr>
      <p:pic>
        <p:nvPicPr>
          <p:cNvPr id="7" name="Picture 6" descr="BL111808-003.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8" name="Picture 7" descr="fluid_energy_lines_external.png"/>
          <p:cNvPicPr>
            <a:picLocks noChangeAspect="1"/>
          </p:cNvPicPr>
          <p:nvPr userDrawn="1"/>
        </p:nvPicPr>
        <p:blipFill>
          <a:blip r:embed="rId3" cstate="print"/>
          <a:srcRect t="10123" r="28670" b="3604"/>
          <a:stretch>
            <a:fillRect/>
          </a:stretch>
        </p:blipFill>
        <p:spPr>
          <a:xfrm>
            <a:off x="5989320" y="0"/>
            <a:ext cx="3154680" cy="6858000"/>
          </a:xfrm>
          <a:prstGeom prst="rect">
            <a:avLst/>
          </a:prstGeom>
        </p:spPr>
      </p:pic>
      <p:sp>
        <p:nvSpPr>
          <p:cNvPr id="2" name="Title 1"/>
          <p:cNvSpPr>
            <a:spLocks noGrp="1"/>
          </p:cNvSpPr>
          <p:nvPr>
            <p:ph type="ctrTitle" hasCustomPrompt="1"/>
          </p:nvPr>
        </p:nvSpPr>
        <p:spPr>
          <a:xfrm>
            <a:off x="1201165"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Academic Audience</a:t>
            </a:r>
            <a:endParaRPr lang="en-US" dirty="0"/>
          </a:p>
        </p:txBody>
      </p:sp>
      <p:sp>
        <p:nvSpPr>
          <p:cNvPr id="3" name="Subtitle 2"/>
          <p:cNvSpPr>
            <a:spLocks noGrp="1"/>
          </p:cNvSpPr>
          <p:nvPr>
            <p:ph type="subTitle" idx="1" hasCustomPrompt="1"/>
          </p:nvPr>
        </p:nvSpPr>
        <p:spPr>
          <a:xfrm>
            <a:off x="1203325" y="2514600"/>
            <a:ext cx="5939539" cy="369332"/>
          </a:xfrm>
        </p:spPr>
        <p:txBody>
          <a:bodyPr wrap="square" lIns="0" tIns="0" rIns="0" bIns="0">
            <a:spAutoFit/>
          </a:bodyPr>
          <a:lstStyle>
            <a:lvl1pPr marL="0" indent="0" algn="l">
              <a:buNone/>
              <a:defRPr sz="2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9" name="Picture 8" descr="wfsom_p_clr_cmyk.emf"/>
          <p:cNvPicPr>
            <a:picLocks noChangeAspect="1"/>
          </p:cNvPicPr>
          <p:nvPr userDrawn="1"/>
        </p:nvPicPr>
        <p:blipFill>
          <a:blip r:embed="rId4" cstate="print"/>
          <a:stretch>
            <a:fillRect/>
          </a:stretch>
        </p:blipFill>
        <p:spPr>
          <a:xfrm>
            <a:off x="347472" y="411480"/>
            <a:ext cx="3232463" cy="59073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 Education">
    <p:spTree>
      <p:nvGrpSpPr>
        <p:cNvPr id="1" name=""/>
        <p:cNvGrpSpPr/>
        <p:nvPr/>
      </p:nvGrpSpPr>
      <p:grpSpPr>
        <a:xfrm>
          <a:off x="0" y="0"/>
          <a:ext cx="0" cy="0"/>
          <a:chOff x="0" y="0"/>
          <a:chExt cx="0" cy="0"/>
        </a:xfrm>
      </p:grpSpPr>
      <p:pic>
        <p:nvPicPr>
          <p:cNvPr id="9" name="Picture 8" descr="ST020808-157.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8" name="Picture 7" descr="fluid_energy_lines_external.png"/>
          <p:cNvPicPr>
            <a:picLocks noChangeAspect="1"/>
          </p:cNvPicPr>
          <p:nvPr userDrawn="1"/>
        </p:nvPicPr>
        <p:blipFill>
          <a:blip r:embed="rId3" cstate="print"/>
          <a:srcRect t="10123" r="28670" b="3604"/>
          <a:stretch>
            <a:fillRect/>
          </a:stretch>
        </p:blipFill>
        <p:spPr>
          <a:xfrm>
            <a:off x="5989320" y="0"/>
            <a:ext cx="3154680" cy="6858000"/>
          </a:xfrm>
          <a:prstGeom prst="rect">
            <a:avLst/>
          </a:prstGeom>
        </p:spPr>
      </p:pic>
      <p:sp>
        <p:nvSpPr>
          <p:cNvPr id="2" name="Title 1"/>
          <p:cNvSpPr>
            <a:spLocks noGrp="1"/>
          </p:cNvSpPr>
          <p:nvPr>
            <p:ph type="ctrTitle" hasCustomPrompt="1"/>
          </p:nvPr>
        </p:nvSpPr>
        <p:spPr>
          <a:xfrm>
            <a:off x="1209675"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Academic Audience</a:t>
            </a:r>
            <a:endParaRPr lang="en-US" dirty="0"/>
          </a:p>
        </p:txBody>
      </p:sp>
      <p:sp>
        <p:nvSpPr>
          <p:cNvPr id="3" name="Subtitle 2"/>
          <p:cNvSpPr>
            <a:spLocks noGrp="1"/>
          </p:cNvSpPr>
          <p:nvPr>
            <p:ph type="subTitle" idx="1" hasCustomPrompt="1"/>
          </p:nvPr>
        </p:nvSpPr>
        <p:spPr>
          <a:xfrm>
            <a:off x="1203325" y="2514600"/>
            <a:ext cx="5939906" cy="369332"/>
          </a:xfrm>
        </p:spPr>
        <p:txBody>
          <a:bodyPr wrap="square" lIns="0" tIns="0" rIns="0" bIns="0">
            <a:spAutoFit/>
          </a:bodyPr>
          <a:lstStyle>
            <a:lvl1pPr marL="0" indent="0" algn="l">
              <a:buNone/>
              <a:defRPr sz="2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7" name="Picture 6" descr="wfsom_p_clr_cmyk.emf"/>
          <p:cNvPicPr>
            <a:picLocks noChangeAspect="1"/>
          </p:cNvPicPr>
          <p:nvPr userDrawn="1"/>
        </p:nvPicPr>
        <p:blipFill>
          <a:blip r:embed="rId4" cstate="print"/>
          <a:stretch>
            <a:fillRect/>
          </a:stretch>
        </p:blipFill>
        <p:spPr>
          <a:xfrm>
            <a:off x="347472" y="411480"/>
            <a:ext cx="3232463" cy="59073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 Research">
    <p:spTree>
      <p:nvGrpSpPr>
        <p:cNvPr id="1" name=""/>
        <p:cNvGrpSpPr/>
        <p:nvPr/>
      </p:nvGrpSpPr>
      <p:grpSpPr>
        <a:xfrm>
          <a:off x="0" y="0"/>
          <a:ext cx="0" cy="0"/>
          <a:chOff x="0" y="0"/>
          <a:chExt cx="0" cy="0"/>
        </a:xfrm>
      </p:grpSpPr>
      <p:pic>
        <p:nvPicPr>
          <p:cNvPr id="9" name="Picture 8" descr="RS041508-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8" name="Picture 7" descr="fluid_energy_lines_external.png"/>
          <p:cNvPicPr>
            <a:picLocks noChangeAspect="1"/>
          </p:cNvPicPr>
          <p:nvPr userDrawn="1"/>
        </p:nvPicPr>
        <p:blipFill>
          <a:blip r:embed="rId3" cstate="print"/>
          <a:srcRect t="10123" r="28670" b="3604"/>
          <a:stretch>
            <a:fillRect/>
          </a:stretch>
        </p:blipFill>
        <p:spPr>
          <a:xfrm>
            <a:off x="5989320" y="0"/>
            <a:ext cx="3154680" cy="6858000"/>
          </a:xfrm>
          <a:prstGeom prst="rect">
            <a:avLst/>
          </a:prstGeom>
        </p:spPr>
      </p:pic>
      <p:sp>
        <p:nvSpPr>
          <p:cNvPr id="2" name="Title 1"/>
          <p:cNvSpPr>
            <a:spLocks noGrp="1"/>
          </p:cNvSpPr>
          <p:nvPr>
            <p:ph type="ctrTitle" hasCustomPrompt="1"/>
          </p:nvPr>
        </p:nvSpPr>
        <p:spPr>
          <a:xfrm>
            <a:off x="1209675"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Academic Audience</a:t>
            </a:r>
            <a:endParaRPr lang="en-US" dirty="0"/>
          </a:p>
        </p:txBody>
      </p:sp>
      <p:sp>
        <p:nvSpPr>
          <p:cNvPr id="3" name="Subtitle 2"/>
          <p:cNvSpPr>
            <a:spLocks noGrp="1"/>
          </p:cNvSpPr>
          <p:nvPr>
            <p:ph type="subTitle" idx="1" hasCustomPrompt="1"/>
          </p:nvPr>
        </p:nvSpPr>
        <p:spPr>
          <a:xfrm>
            <a:off x="1203325" y="2514600"/>
            <a:ext cx="5939906" cy="369332"/>
          </a:xfrm>
        </p:spPr>
        <p:txBody>
          <a:bodyPr wrap="square" lIns="0" tIns="0" rIns="0" bIns="0">
            <a:spAutoFit/>
          </a:bodyPr>
          <a:lstStyle>
            <a:lvl1pPr marL="0" indent="0" algn="l">
              <a:buNone/>
              <a:defRPr sz="2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7" name="Picture 6" descr="wfsom_p_clr_cmyk.emf"/>
          <p:cNvPicPr>
            <a:picLocks noChangeAspect="1"/>
          </p:cNvPicPr>
          <p:nvPr userDrawn="1"/>
        </p:nvPicPr>
        <p:blipFill>
          <a:blip r:embed="rId4" cstate="print"/>
          <a:stretch>
            <a:fillRect/>
          </a:stretch>
        </p:blipFill>
        <p:spPr>
          <a:xfrm>
            <a:off x="347472" y="411480"/>
            <a:ext cx="3232463" cy="590738"/>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 Technology">
    <p:spTree>
      <p:nvGrpSpPr>
        <p:cNvPr id="1" name=""/>
        <p:cNvGrpSpPr/>
        <p:nvPr/>
      </p:nvGrpSpPr>
      <p:grpSpPr>
        <a:xfrm>
          <a:off x="0" y="0"/>
          <a:ext cx="0" cy="0"/>
          <a:chOff x="0" y="0"/>
          <a:chExt cx="0" cy="0"/>
        </a:xfrm>
      </p:grpSpPr>
      <p:pic>
        <p:nvPicPr>
          <p:cNvPr id="9" name="Picture 8" descr="RD070910-025.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8" name="Picture 7" descr="fluid_energy_lines_external.png"/>
          <p:cNvPicPr>
            <a:picLocks noChangeAspect="1"/>
          </p:cNvPicPr>
          <p:nvPr userDrawn="1"/>
        </p:nvPicPr>
        <p:blipFill>
          <a:blip r:embed="rId3" cstate="print"/>
          <a:srcRect t="10123" r="28670" b="3604"/>
          <a:stretch>
            <a:fillRect/>
          </a:stretch>
        </p:blipFill>
        <p:spPr>
          <a:xfrm>
            <a:off x="5989320" y="0"/>
            <a:ext cx="3154680" cy="6858000"/>
          </a:xfrm>
          <a:prstGeom prst="rect">
            <a:avLst/>
          </a:prstGeom>
        </p:spPr>
      </p:pic>
      <p:sp>
        <p:nvSpPr>
          <p:cNvPr id="2" name="Title 1"/>
          <p:cNvSpPr>
            <a:spLocks noGrp="1"/>
          </p:cNvSpPr>
          <p:nvPr>
            <p:ph type="ctrTitle" hasCustomPrompt="1"/>
          </p:nvPr>
        </p:nvSpPr>
        <p:spPr>
          <a:xfrm>
            <a:off x="1209675"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Academic Audience</a:t>
            </a:r>
            <a:endParaRPr lang="en-US" dirty="0"/>
          </a:p>
        </p:txBody>
      </p:sp>
      <p:sp>
        <p:nvSpPr>
          <p:cNvPr id="3" name="Subtitle 2"/>
          <p:cNvSpPr>
            <a:spLocks noGrp="1"/>
          </p:cNvSpPr>
          <p:nvPr>
            <p:ph type="subTitle" idx="1" hasCustomPrompt="1"/>
          </p:nvPr>
        </p:nvSpPr>
        <p:spPr>
          <a:xfrm>
            <a:off x="1203325" y="2514600"/>
            <a:ext cx="5939906" cy="369332"/>
          </a:xfrm>
        </p:spPr>
        <p:txBody>
          <a:bodyPr wrap="square" lIns="0" tIns="0" rIns="0" bIns="0">
            <a:spAutoFit/>
          </a:bodyPr>
          <a:lstStyle>
            <a:lvl1pPr marL="0" indent="0" algn="l">
              <a:buNone/>
              <a:defRPr sz="2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7" name="Picture 6" descr="wfsom_p_clr_cmyk.emf"/>
          <p:cNvPicPr>
            <a:picLocks noChangeAspect="1"/>
          </p:cNvPicPr>
          <p:nvPr userDrawn="1"/>
        </p:nvPicPr>
        <p:blipFill>
          <a:blip r:embed="rId4" cstate="print"/>
          <a:stretch>
            <a:fillRect/>
          </a:stretch>
        </p:blipFill>
        <p:spPr>
          <a:xfrm>
            <a:off x="347472" y="411480"/>
            <a:ext cx="3232463" cy="590738"/>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 Research Park">
    <p:spTree>
      <p:nvGrpSpPr>
        <p:cNvPr id="1" name=""/>
        <p:cNvGrpSpPr/>
        <p:nvPr/>
      </p:nvGrpSpPr>
      <p:grpSpPr>
        <a:xfrm>
          <a:off x="0" y="0"/>
          <a:ext cx="0" cy="0"/>
          <a:chOff x="0" y="0"/>
          <a:chExt cx="0" cy="0"/>
        </a:xfrm>
      </p:grpSpPr>
      <p:pic>
        <p:nvPicPr>
          <p:cNvPr id="7" name="Picture 6" descr="BL110607003C.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8" name="Picture 7" descr="fluid_energy_lines_external.png"/>
          <p:cNvPicPr>
            <a:picLocks noChangeAspect="1"/>
          </p:cNvPicPr>
          <p:nvPr userDrawn="1"/>
        </p:nvPicPr>
        <p:blipFill>
          <a:blip r:embed="rId3" cstate="print"/>
          <a:srcRect t="10123" r="28670" b="3604"/>
          <a:stretch>
            <a:fillRect/>
          </a:stretch>
        </p:blipFill>
        <p:spPr>
          <a:xfrm>
            <a:off x="5989320" y="0"/>
            <a:ext cx="3154680" cy="6858000"/>
          </a:xfrm>
          <a:prstGeom prst="rect">
            <a:avLst/>
          </a:prstGeom>
        </p:spPr>
      </p:pic>
      <p:sp>
        <p:nvSpPr>
          <p:cNvPr id="2" name="Title 1"/>
          <p:cNvSpPr>
            <a:spLocks noGrp="1"/>
          </p:cNvSpPr>
          <p:nvPr>
            <p:ph type="ctrTitle" hasCustomPrompt="1"/>
          </p:nvPr>
        </p:nvSpPr>
        <p:spPr>
          <a:xfrm>
            <a:off x="1209675"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Academic Audience</a:t>
            </a:r>
            <a:endParaRPr lang="en-US" dirty="0"/>
          </a:p>
        </p:txBody>
      </p:sp>
      <p:sp>
        <p:nvSpPr>
          <p:cNvPr id="3" name="Subtitle 2"/>
          <p:cNvSpPr>
            <a:spLocks noGrp="1"/>
          </p:cNvSpPr>
          <p:nvPr>
            <p:ph type="subTitle" idx="1" hasCustomPrompt="1"/>
          </p:nvPr>
        </p:nvSpPr>
        <p:spPr>
          <a:xfrm>
            <a:off x="1203325" y="2514600"/>
            <a:ext cx="5939906" cy="369332"/>
          </a:xfrm>
        </p:spPr>
        <p:txBody>
          <a:bodyPr wrap="square" lIns="0" tIns="0" rIns="0" bIns="0">
            <a:spAutoFit/>
          </a:bodyPr>
          <a:lstStyle>
            <a:lvl1pPr marL="0" indent="0" algn="l">
              <a:buNone/>
              <a:defRPr sz="2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10" name="Picture 9" descr="wfsom_p_clr_cmyk.emf"/>
          <p:cNvPicPr>
            <a:picLocks noChangeAspect="1"/>
          </p:cNvPicPr>
          <p:nvPr userDrawn="1"/>
        </p:nvPicPr>
        <p:blipFill>
          <a:blip r:embed="rId4" cstate="print"/>
          <a:stretch>
            <a:fillRect/>
          </a:stretch>
        </p:blipFill>
        <p:spPr>
          <a:xfrm>
            <a:off x="347472" y="411480"/>
            <a:ext cx="3232463" cy="59073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pPr>
              <a:defRPr/>
            </a:pPr>
            <a:fld id="{06BD3BB3-ACEB-454F-9F04-4FE9FC494918}" type="slidenum">
              <a:rPr lang="en-US"/>
              <a:pPr>
                <a:defRPr/>
              </a:pPr>
              <a:t>‹#›</a:t>
            </a:fld>
            <a:endParaRPr lang="en-US"/>
          </a:p>
        </p:txBody>
      </p:sp>
    </p:spTree>
    <p:extLst>
      <p:ext uri="{BB962C8B-B14F-4D97-AF65-F5344CB8AC3E}">
        <p14:creationId xmlns:p14="http://schemas.microsoft.com/office/powerpoint/2010/main" val="3152328270"/>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553998"/>
          </a:xfrm>
        </p:spPr>
        <p:txBody>
          <a:bodyPr anchor="t" anchorCtr="0">
            <a:spAutoFit/>
          </a:bodyPr>
          <a:lstStyle/>
          <a:p>
            <a:r>
              <a:rPr lang="en-US" smtClean="0"/>
              <a:t>Click to edit Master title style</a:t>
            </a:r>
            <a:endParaRPr lang="en-US" dirty="0"/>
          </a:p>
        </p:txBody>
      </p:sp>
      <p:sp>
        <p:nvSpPr>
          <p:cNvPr id="3" name="Content Placeholder 2"/>
          <p:cNvSpPr>
            <a:spLocks noGrp="1"/>
          </p:cNvSpPr>
          <p:nvPr>
            <p:ph idx="1"/>
          </p:nvPr>
        </p:nvSpPr>
        <p:spPr>
          <a:xfrm>
            <a:off x="914400" y="1828800"/>
            <a:ext cx="7772400" cy="2769989"/>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04913" y="1538645"/>
            <a:ext cx="7315200" cy="553998"/>
          </a:xfrm>
        </p:spPr>
        <p:txBody>
          <a:bodyPr wrap="square" lIns="0" tIns="0" rIns="0" bIns="0" anchor="b" anchorCtr="0">
            <a:spAutoFit/>
          </a:bodyPr>
          <a:lstStyle>
            <a:lvl1pPr algn="l">
              <a:defRPr sz="3600" baseline="0">
                <a:solidFill>
                  <a:srgbClr val="9E7E38"/>
                </a:solidFill>
                <a:latin typeface="Arial" pitchFamily="34" charset="0"/>
                <a:cs typeface="Arial" pitchFamily="34" charset="0"/>
              </a:defRPr>
            </a:lvl1pPr>
          </a:lstStyle>
          <a:p>
            <a:r>
              <a:rPr lang="en-US" dirty="0" smtClean="0"/>
              <a:t>Title: Divider Page</a:t>
            </a:r>
            <a:endParaRPr lang="en-US" dirty="0"/>
          </a:p>
        </p:txBody>
      </p:sp>
      <p:sp>
        <p:nvSpPr>
          <p:cNvPr id="3" name="Subtitle 2"/>
          <p:cNvSpPr>
            <a:spLocks noGrp="1"/>
          </p:cNvSpPr>
          <p:nvPr>
            <p:ph type="subTitle" idx="1" hasCustomPrompt="1"/>
          </p:nvPr>
        </p:nvSpPr>
        <p:spPr>
          <a:xfrm>
            <a:off x="1204913" y="2171700"/>
            <a:ext cx="7315200" cy="369332"/>
          </a:xfrm>
        </p:spPr>
        <p:txBody>
          <a:bodyPr wrap="square" lIns="0" tIns="0" rIns="0" bIns="0">
            <a:spAutoFit/>
          </a:bodyPr>
          <a:lstStyle>
            <a:lvl1pPr marL="0" indent="0" algn="l">
              <a:buNone/>
              <a:defRPr sz="2400">
                <a:solidFill>
                  <a:schemeClr val="tx1">
                    <a:lumMod val="50000"/>
                    <a:lumOff val="50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10" name="Picture 9" descr="fluid energy lines external horz.png"/>
          <p:cNvPicPr>
            <a:picLocks noChangeAspect="1"/>
          </p:cNvPicPr>
          <p:nvPr userDrawn="1"/>
        </p:nvPicPr>
        <p:blipFill>
          <a:blip r:embed="rId2" cstate="print"/>
          <a:srcRect l="2439" b="1890"/>
          <a:stretch>
            <a:fillRect/>
          </a:stretch>
        </p:blipFill>
        <p:spPr>
          <a:xfrm>
            <a:off x="0" y="2743200"/>
            <a:ext cx="9144000" cy="4114800"/>
          </a:xfrm>
          <a:prstGeom prst="rect">
            <a:avLst/>
          </a:prstGeom>
        </p:spPr>
      </p:pic>
      <p:sp>
        <p:nvSpPr>
          <p:cNvPr id="5" name="Footer Placeholder 7"/>
          <p:cNvSpPr txBox="1">
            <a:spLocks/>
          </p:cNvSpPr>
          <p:nvPr userDrawn="1"/>
        </p:nvSpPr>
        <p:spPr>
          <a:xfrm>
            <a:off x="59436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553998"/>
          </a:xfrm>
        </p:spPr>
        <p:txBody>
          <a:bodyPr anchor="t" anchorCtr="0"/>
          <a:lstStyle/>
          <a:p>
            <a:r>
              <a:rPr lang="en-US" smtClean="0"/>
              <a:t>Click to edit Master title style</a:t>
            </a:r>
            <a:endParaRPr lang="en-US" dirty="0"/>
          </a:p>
        </p:txBody>
      </p:sp>
      <p:sp>
        <p:nvSpPr>
          <p:cNvPr id="3" name="Footer Placeholder 7"/>
          <p:cNvSpPr txBox="1">
            <a:spLocks/>
          </p:cNvSpPr>
          <p:nvPr userDrawn="1"/>
        </p:nvSpPr>
        <p:spPr>
          <a:xfrm>
            <a:off x="914400" y="6515100"/>
            <a:ext cx="2895600" cy="153888"/>
          </a:xfrm>
          <a:prstGeom prst="rect">
            <a:avLst/>
          </a:prstGeom>
        </p:spPr>
        <p:txBody>
          <a:bodyPr vert="horz" lIns="0" tIns="0" rIns="0" bIns="0" rtlCol="0" anchor="b" anchorCtr="0">
            <a:spAutoFit/>
          </a:bodyPr>
          <a:lstStyle>
            <a:lvl1pPr algn="l">
              <a:defRPr sz="1000">
                <a:solidFill>
                  <a:schemeClr val="tx1">
                    <a:tint val="75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mn-ea"/>
                <a:cs typeface="Arial" pitchFamily="34" charset="0"/>
              </a:rPr>
              <a:t>Wake Forest Baptist Medical Center</a:t>
            </a:r>
            <a:endParaRPr kumimoji="0" lang="en-US" sz="1000" b="0" i="0" u="none" strike="noStrike" kern="1200" cap="none" spc="0" normalizeH="0" baseline="0" noProof="0" dirty="0">
              <a:ln>
                <a:noFill/>
              </a:ln>
              <a:solidFill>
                <a:schemeClr val="tx1">
                  <a:lumMod val="50000"/>
                  <a:lumOff val="50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 Aircare">
    <p:spTree>
      <p:nvGrpSpPr>
        <p:cNvPr id="1" name=""/>
        <p:cNvGrpSpPr/>
        <p:nvPr/>
      </p:nvGrpSpPr>
      <p:grpSpPr>
        <a:xfrm>
          <a:off x="0" y="0"/>
          <a:ext cx="0" cy="0"/>
          <a:chOff x="0" y="0"/>
          <a:chExt cx="0" cy="0"/>
        </a:xfrm>
      </p:grpSpPr>
      <p:pic>
        <p:nvPicPr>
          <p:cNvPr id="10" name="Picture 9" descr="ED110608-058_edit.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8" name="Picture 7" descr="fluid_energy_lines_external.png"/>
          <p:cNvPicPr>
            <a:picLocks noChangeAspect="1"/>
          </p:cNvPicPr>
          <p:nvPr userDrawn="1"/>
        </p:nvPicPr>
        <p:blipFill>
          <a:blip r:embed="rId3" cstate="print"/>
          <a:srcRect t="10123" r="28670" b="3604"/>
          <a:stretch>
            <a:fillRect/>
          </a:stretch>
        </p:blipFill>
        <p:spPr>
          <a:xfrm>
            <a:off x="5989320" y="0"/>
            <a:ext cx="3154680" cy="6858000"/>
          </a:xfrm>
          <a:prstGeom prst="rect">
            <a:avLst/>
          </a:prstGeom>
        </p:spPr>
      </p:pic>
      <p:sp>
        <p:nvSpPr>
          <p:cNvPr id="2" name="Title 1"/>
          <p:cNvSpPr>
            <a:spLocks noGrp="1"/>
          </p:cNvSpPr>
          <p:nvPr>
            <p:ph type="ctrTitle" hasCustomPrompt="1"/>
          </p:nvPr>
        </p:nvSpPr>
        <p:spPr>
          <a:xfrm>
            <a:off x="1209675"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Academic Audience</a:t>
            </a:r>
            <a:endParaRPr lang="en-US" dirty="0"/>
          </a:p>
        </p:txBody>
      </p:sp>
      <p:sp>
        <p:nvSpPr>
          <p:cNvPr id="3" name="Subtitle 2"/>
          <p:cNvSpPr>
            <a:spLocks noGrp="1"/>
          </p:cNvSpPr>
          <p:nvPr>
            <p:ph type="subTitle" idx="1" hasCustomPrompt="1"/>
          </p:nvPr>
        </p:nvSpPr>
        <p:spPr>
          <a:xfrm>
            <a:off x="1203325" y="2514600"/>
            <a:ext cx="5939906" cy="369332"/>
          </a:xfrm>
        </p:spPr>
        <p:txBody>
          <a:bodyPr wrap="square" lIns="0" tIns="0" rIns="0" bIns="0">
            <a:spAutoFit/>
          </a:bodyPr>
          <a:lstStyle>
            <a:lvl1pPr marL="0" indent="0" algn="l">
              <a:buNone/>
              <a:defRPr sz="2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7" name="Picture 6" descr="wfsom_p_clr_cmyk.emf"/>
          <p:cNvPicPr>
            <a:picLocks noChangeAspect="1"/>
          </p:cNvPicPr>
          <p:nvPr userDrawn="1"/>
        </p:nvPicPr>
        <p:blipFill>
          <a:blip r:embed="rId4" cstate="print"/>
          <a:stretch>
            <a:fillRect/>
          </a:stretch>
        </p:blipFill>
        <p:spPr>
          <a:xfrm>
            <a:off x="347472" y="411480"/>
            <a:ext cx="3232463" cy="59073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 Nursing">
    <p:spTree>
      <p:nvGrpSpPr>
        <p:cNvPr id="1" name=""/>
        <p:cNvGrpSpPr/>
        <p:nvPr/>
      </p:nvGrpSpPr>
      <p:grpSpPr>
        <a:xfrm>
          <a:off x="0" y="0"/>
          <a:ext cx="0" cy="0"/>
          <a:chOff x="0" y="0"/>
          <a:chExt cx="0" cy="0"/>
        </a:xfrm>
      </p:grpSpPr>
      <p:pic>
        <p:nvPicPr>
          <p:cNvPr id="6" name="Picture 5" descr="NR111704060_2.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8" name="Picture 7" descr="fluid_energy_lines_external.png"/>
          <p:cNvPicPr>
            <a:picLocks noChangeAspect="1"/>
          </p:cNvPicPr>
          <p:nvPr userDrawn="1"/>
        </p:nvPicPr>
        <p:blipFill>
          <a:blip r:embed="rId3" cstate="print"/>
          <a:srcRect t="10123" r="28670" b="3604"/>
          <a:stretch>
            <a:fillRect/>
          </a:stretch>
        </p:blipFill>
        <p:spPr>
          <a:xfrm>
            <a:off x="5989320" y="0"/>
            <a:ext cx="3154680" cy="6858000"/>
          </a:xfrm>
          <a:prstGeom prst="rect">
            <a:avLst/>
          </a:prstGeom>
        </p:spPr>
      </p:pic>
      <p:sp>
        <p:nvSpPr>
          <p:cNvPr id="2" name="Title 1"/>
          <p:cNvSpPr>
            <a:spLocks noGrp="1"/>
          </p:cNvSpPr>
          <p:nvPr>
            <p:ph type="ctrTitle" hasCustomPrompt="1"/>
          </p:nvPr>
        </p:nvSpPr>
        <p:spPr>
          <a:xfrm>
            <a:off x="1209675"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Academic Audience</a:t>
            </a:r>
            <a:endParaRPr lang="en-US" dirty="0"/>
          </a:p>
        </p:txBody>
      </p:sp>
      <p:sp>
        <p:nvSpPr>
          <p:cNvPr id="3" name="Subtitle 2"/>
          <p:cNvSpPr>
            <a:spLocks noGrp="1"/>
          </p:cNvSpPr>
          <p:nvPr>
            <p:ph type="subTitle" idx="1" hasCustomPrompt="1"/>
          </p:nvPr>
        </p:nvSpPr>
        <p:spPr>
          <a:xfrm>
            <a:off x="1203325" y="2514600"/>
            <a:ext cx="5939906" cy="369332"/>
          </a:xfrm>
        </p:spPr>
        <p:txBody>
          <a:bodyPr wrap="square" lIns="0" tIns="0" rIns="0" bIns="0">
            <a:spAutoFit/>
          </a:bodyPr>
          <a:lstStyle>
            <a:lvl1pPr marL="0" indent="0" algn="l">
              <a:buNone/>
              <a:defRPr sz="2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7" name="Picture 6" descr="wfsom_p_clr_cmyk.emf"/>
          <p:cNvPicPr>
            <a:picLocks noChangeAspect="1"/>
          </p:cNvPicPr>
          <p:nvPr userDrawn="1"/>
        </p:nvPicPr>
        <p:blipFill>
          <a:blip r:embed="rId4" cstate="print"/>
          <a:stretch>
            <a:fillRect/>
          </a:stretch>
        </p:blipFill>
        <p:spPr>
          <a:xfrm>
            <a:off x="347472" y="411480"/>
            <a:ext cx="3232463" cy="59073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 Physician/Patient/Clinical">
    <p:spTree>
      <p:nvGrpSpPr>
        <p:cNvPr id="1" name=""/>
        <p:cNvGrpSpPr/>
        <p:nvPr/>
      </p:nvGrpSpPr>
      <p:grpSpPr>
        <a:xfrm>
          <a:off x="0" y="0"/>
          <a:ext cx="0" cy="0"/>
          <a:chOff x="0" y="0"/>
          <a:chExt cx="0" cy="0"/>
        </a:xfrm>
      </p:grpSpPr>
      <p:pic>
        <p:nvPicPr>
          <p:cNvPr id="9" name="Picture 8" descr="PC080808-004R.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8" name="Picture 7" descr="fluid_energy_lines_external.png"/>
          <p:cNvPicPr>
            <a:picLocks noChangeAspect="1"/>
          </p:cNvPicPr>
          <p:nvPr userDrawn="1"/>
        </p:nvPicPr>
        <p:blipFill>
          <a:blip r:embed="rId3" cstate="print"/>
          <a:srcRect t="10123" r="28670" b="3604"/>
          <a:stretch>
            <a:fillRect/>
          </a:stretch>
        </p:blipFill>
        <p:spPr>
          <a:xfrm>
            <a:off x="5989320" y="0"/>
            <a:ext cx="3154680" cy="6858000"/>
          </a:xfrm>
          <a:prstGeom prst="rect">
            <a:avLst/>
          </a:prstGeom>
        </p:spPr>
      </p:pic>
      <p:sp>
        <p:nvSpPr>
          <p:cNvPr id="2" name="Title 1"/>
          <p:cNvSpPr>
            <a:spLocks noGrp="1"/>
          </p:cNvSpPr>
          <p:nvPr>
            <p:ph type="ctrTitle" hasCustomPrompt="1"/>
          </p:nvPr>
        </p:nvSpPr>
        <p:spPr>
          <a:xfrm>
            <a:off x="1209675"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Academic Audience</a:t>
            </a:r>
            <a:endParaRPr lang="en-US" dirty="0"/>
          </a:p>
        </p:txBody>
      </p:sp>
      <p:sp>
        <p:nvSpPr>
          <p:cNvPr id="3" name="Subtitle 2"/>
          <p:cNvSpPr>
            <a:spLocks noGrp="1"/>
          </p:cNvSpPr>
          <p:nvPr>
            <p:ph type="subTitle" idx="1" hasCustomPrompt="1"/>
          </p:nvPr>
        </p:nvSpPr>
        <p:spPr>
          <a:xfrm>
            <a:off x="1203325" y="2514600"/>
            <a:ext cx="5939906" cy="369332"/>
          </a:xfrm>
        </p:spPr>
        <p:txBody>
          <a:bodyPr wrap="square" lIns="0" tIns="0" rIns="0" bIns="0">
            <a:spAutoFit/>
          </a:bodyPr>
          <a:lstStyle>
            <a:lvl1pPr marL="0" indent="0" algn="l">
              <a:buNone/>
              <a:defRPr sz="2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10" name="Picture 9" descr="wfsom_p_clr_cmyk.emf"/>
          <p:cNvPicPr>
            <a:picLocks noChangeAspect="1"/>
          </p:cNvPicPr>
          <p:nvPr userDrawn="1"/>
        </p:nvPicPr>
        <p:blipFill>
          <a:blip r:embed="rId4" cstate="print"/>
          <a:stretch>
            <a:fillRect/>
          </a:stretch>
        </p:blipFill>
        <p:spPr>
          <a:xfrm>
            <a:off x="347472" y="411480"/>
            <a:ext cx="3232463" cy="59073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 Community Health">
    <p:spTree>
      <p:nvGrpSpPr>
        <p:cNvPr id="1" name=""/>
        <p:cNvGrpSpPr/>
        <p:nvPr/>
      </p:nvGrpSpPr>
      <p:grpSpPr>
        <a:xfrm>
          <a:off x="0" y="0"/>
          <a:ext cx="0" cy="0"/>
          <a:chOff x="0" y="0"/>
          <a:chExt cx="0" cy="0"/>
        </a:xfrm>
      </p:grpSpPr>
      <p:pic>
        <p:nvPicPr>
          <p:cNvPr id="7" name="Picture 6" descr="SE011009-118.jpg"/>
          <p:cNvPicPr>
            <a:picLocks noChangeAspect="1"/>
          </p:cNvPicPr>
          <p:nvPr userDrawn="1"/>
        </p:nvPicPr>
        <p:blipFill>
          <a:blip r:embed="rId2" cstate="print"/>
          <a:stretch>
            <a:fillRect/>
          </a:stretch>
        </p:blipFill>
        <p:spPr>
          <a:xfrm>
            <a:off x="0" y="3425952"/>
            <a:ext cx="9144000" cy="3432048"/>
          </a:xfrm>
          <a:prstGeom prst="rect">
            <a:avLst/>
          </a:prstGeom>
        </p:spPr>
      </p:pic>
      <p:pic>
        <p:nvPicPr>
          <p:cNvPr id="8" name="Picture 7" descr="fluid_energy_lines_external.png"/>
          <p:cNvPicPr>
            <a:picLocks noChangeAspect="1"/>
          </p:cNvPicPr>
          <p:nvPr userDrawn="1"/>
        </p:nvPicPr>
        <p:blipFill>
          <a:blip r:embed="rId3" cstate="print"/>
          <a:srcRect t="10123" r="28670" b="3604"/>
          <a:stretch>
            <a:fillRect/>
          </a:stretch>
        </p:blipFill>
        <p:spPr>
          <a:xfrm>
            <a:off x="5989320" y="0"/>
            <a:ext cx="3154680" cy="6858000"/>
          </a:xfrm>
          <a:prstGeom prst="rect">
            <a:avLst/>
          </a:prstGeom>
        </p:spPr>
      </p:pic>
      <p:sp>
        <p:nvSpPr>
          <p:cNvPr id="2" name="Title 1"/>
          <p:cNvSpPr>
            <a:spLocks noGrp="1"/>
          </p:cNvSpPr>
          <p:nvPr>
            <p:ph type="ctrTitle" hasCustomPrompt="1"/>
          </p:nvPr>
        </p:nvSpPr>
        <p:spPr>
          <a:xfrm>
            <a:off x="1209675" y="1881545"/>
            <a:ext cx="5943599" cy="553998"/>
          </a:xfrm>
        </p:spPr>
        <p:txBody>
          <a:bodyPr wrap="square" lIns="0" tIns="0" rIns="0" bIns="0" anchor="b" anchorCtr="0">
            <a:spAutoFit/>
          </a:bodyPr>
          <a:lstStyle>
            <a:lvl1pPr algn="l">
              <a:defRPr sz="3600">
                <a:latin typeface="Arial" pitchFamily="34" charset="0"/>
                <a:cs typeface="Arial" pitchFamily="34" charset="0"/>
              </a:defRPr>
            </a:lvl1pPr>
          </a:lstStyle>
          <a:p>
            <a:r>
              <a:rPr lang="en-US" dirty="0" smtClean="0"/>
              <a:t>Title: Academic Audience</a:t>
            </a:r>
            <a:endParaRPr lang="en-US" dirty="0"/>
          </a:p>
        </p:txBody>
      </p:sp>
      <p:sp>
        <p:nvSpPr>
          <p:cNvPr id="3" name="Subtitle 2"/>
          <p:cNvSpPr>
            <a:spLocks noGrp="1"/>
          </p:cNvSpPr>
          <p:nvPr>
            <p:ph type="subTitle" idx="1" hasCustomPrompt="1"/>
          </p:nvPr>
        </p:nvSpPr>
        <p:spPr>
          <a:xfrm>
            <a:off x="1203325" y="2514600"/>
            <a:ext cx="5939906" cy="369332"/>
          </a:xfrm>
        </p:spPr>
        <p:txBody>
          <a:bodyPr wrap="square" lIns="0" tIns="0" rIns="0" bIns="0">
            <a:spAutoFit/>
          </a:bodyPr>
          <a:lstStyle>
            <a:lvl1pPr marL="0" indent="0" algn="l">
              <a:buNone/>
              <a:defRPr sz="24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pic>
        <p:nvPicPr>
          <p:cNvPr id="9" name="Picture 8" descr="wfsom_p_clr_cmyk.emf"/>
          <p:cNvPicPr>
            <a:picLocks noChangeAspect="1"/>
          </p:cNvPicPr>
          <p:nvPr userDrawn="1"/>
        </p:nvPicPr>
        <p:blipFill>
          <a:blip r:embed="rId4" cstate="print"/>
          <a:stretch>
            <a:fillRect/>
          </a:stretch>
        </p:blipFill>
        <p:spPr>
          <a:xfrm>
            <a:off x="347472" y="411480"/>
            <a:ext cx="3232463" cy="59073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85800"/>
            <a:ext cx="7772400" cy="553998"/>
          </a:xfrm>
          <a:prstGeom prst="rect">
            <a:avLst/>
          </a:prstGeom>
        </p:spPr>
        <p:txBody>
          <a:bodyPr vert="horz" wrap="square" lIns="0" tIns="0" rIns="0" bIns="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1828800"/>
            <a:ext cx="7772400" cy="276998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64" r:id="rId4"/>
    <p:sldLayoutId id="2147483665" r:id="rId5"/>
    <p:sldLayoutId id="2147483666" r:id="rId6"/>
    <p:sldLayoutId id="2147483667" r:id="rId7"/>
    <p:sldLayoutId id="2147483660" r:id="rId8"/>
    <p:sldLayoutId id="2147483658" r:id="rId9"/>
    <p:sldLayoutId id="2147483657" r:id="rId10"/>
    <p:sldLayoutId id="2147483661" r:id="rId11"/>
    <p:sldLayoutId id="2147483659" r:id="rId12"/>
    <p:sldLayoutId id="2147483663" r:id="rId13"/>
    <p:sldLayoutId id="2147483668" r:id="rId14"/>
  </p:sldLayoutIdLst>
  <p:txStyles>
    <p:titleStyle>
      <a:lvl1pPr algn="l" defTabSz="914400" rtl="0" eaLnBrk="1" latinLnBrk="0" hangingPunct="1">
        <a:spcBef>
          <a:spcPct val="0"/>
        </a:spcBef>
        <a:buNone/>
        <a:defRPr sz="3600" kern="1200">
          <a:solidFill>
            <a:srgbClr val="9E7E38"/>
          </a:solidFill>
          <a:latin typeface="Arial" pitchFamily="34" charset="0"/>
          <a:ea typeface="+mj-ea"/>
          <a:cs typeface="Arial" pitchFamily="34" charset="0"/>
        </a:defRPr>
      </a:lvl1pPr>
    </p:titleStyle>
    <p:bodyStyle>
      <a:lvl1pPr marL="2317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1pPr>
      <a:lvl2pPr marL="4572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2pPr>
      <a:lvl3pPr marL="6889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3pPr>
      <a:lvl4pPr marL="9144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4pPr>
      <a:lvl5pPr marL="11461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0"/>
            <a:ext cx="5943599" cy="553998"/>
          </a:xfrm>
        </p:spPr>
        <p:txBody>
          <a:bodyPr/>
          <a:lstStyle/>
          <a:p>
            <a:r>
              <a:rPr lang="en-US" dirty="0" smtClean="0"/>
              <a:t>The Graduate School</a:t>
            </a:r>
            <a:endParaRPr lang="en-US" dirty="0"/>
          </a:p>
        </p:txBody>
      </p:sp>
      <p:sp>
        <p:nvSpPr>
          <p:cNvPr id="3" name="Subtitle 2"/>
          <p:cNvSpPr>
            <a:spLocks noGrp="1"/>
          </p:cNvSpPr>
          <p:nvPr>
            <p:ph type="subTitle" idx="1"/>
          </p:nvPr>
        </p:nvSpPr>
        <p:spPr>
          <a:xfrm>
            <a:off x="990600" y="2209800"/>
            <a:ext cx="6320906" cy="276999"/>
          </a:xfrm>
        </p:spPr>
        <p:txBody>
          <a:bodyPr/>
          <a:lstStyle/>
          <a:p>
            <a:r>
              <a:rPr lang="en-US" sz="1800" dirty="0" smtClean="0">
                <a:latin typeface="Calibri" pitchFamily="34" charset="0"/>
                <a:cs typeface="Calibri" pitchFamily="34" charset="0"/>
              </a:rPr>
              <a:t>Research, Training and Innovation</a:t>
            </a:r>
            <a:endParaRPr lang="en-US" sz="1800" dirty="0">
              <a:latin typeface="Calibri" pitchFamily="34" charset="0"/>
              <a:cs typeface="Calibri" pitchFamily="34" charset="0"/>
            </a:endParaRPr>
          </a:p>
        </p:txBody>
      </p:sp>
      <p:sp>
        <p:nvSpPr>
          <p:cNvPr id="5" name="Subtitle 2"/>
          <p:cNvSpPr txBox="1">
            <a:spLocks/>
          </p:cNvSpPr>
          <p:nvPr/>
        </p:nvSpPr>
        <p:spPr>
          <a:xfrm>
            <a:off x="1000125" y="2385536"/>
            <a:ext cx="5939906" cy="369332"/>
          </a:xfrm>
          <a:prstGeom prst="rect">
            <a:avLst/>
          </a:prstGeom>
        </p:spPr>
        <p:txBody>
          <a:bodyPr vert="horz" wrap="square" lIns="0" tIns="0" rIns="0" bIns="0" rtlCol="0">
            <a:spAutoFit/>
          </a:bodyPr>
          <a:lstStyle>
            <a:lvl1pPr marL="0" indent="0" algn="l" defTabSz="914400" rtl="0" eaLnBrk="1" latinLnBrk="0" hangingPunct="1">
              <a:spcBef>
                <a:spcPts val="0"/>
              </a:spcBef>
              <a:spcAft>
                <a:spcPts val="1200"/>
              </a:spcAft>
              <a:buFont typeface="Arial" pitchFamily="34" charset="0"/>
              <a:buNone/>
              <a:defRPr sz="2400" kern="1200">
                <a:solidFill>
                  <a:schemeClr val="tx1"/>
                </a:solidFill>
                <a:latin typeface="Arial" pitchFamily="34" charset="0"/>
                <a:ea typeface="+mn-ea"/>
                <a:cs typeface="Arial" pitchFamily="34" charset="0"/>
              </a:defRPr>
            </a:lvl1pPr>
            <a:lvl2pPr marL="457200" indent="0" algn="ctr" defTabSz="914400" rtl="0" eaLnBrk="1" latinLnBrk="0" hangingPunct="1">
              <a:spcBef>
                <a:spcPts val="0"/>
              </a:spcBef>
              <a:spcAft>
                <a:spcPts val="1200"/>
              </a:spcAft>
              <a:buFont typeface="Arial" pitchFamily="34" charset="0"/>
              <a:buNone/>
              <a:defRPr sz="2800"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ts val="0"/>
              </a:spcBef>
              <a:spcAft>
                <a:spcPts val="1200"/>
              </a:spcAft>
              <a:buFont typeface="Arial" pitchFamily="34" charset="0"/>
              <a:buNone/>
              <a:defRPr sz="28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ts val="0"/>
              </a:spcBef>
              <a:spcAft>
                <a:spcPts val="1200"/>
              </a:spcAft>
              <a:buFont typeface="Arial" pitchFamily="34" charset="0"/>
              <a:buNone/>
              <a:defRPr sz="28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ts val="0"/>
              </a:spcBef>
              <a:spcAft>
                <a:spcPts val="1200"/>
              </a:spcAft>
              <a:buFont typeface="Arial" pitchFamily="34" charset="0"/>
              <a:buNone/>
              <a:defRPr sz="28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0"/>
              </a:spcAft>
            </a:pPr>
            <a:r>
              <a:rPr lang="en-US" dirty="0" smtClean="0"/>
              <a:t> </a:t>
            </a:r>
            <a:endParaRPr lang="en-US" dirty="0"/>
          </a:p>
        </p:txBody>
      </p:sp>
      <p:sp>
        <p:nvSpPr>
          <p:cNvPr id="4" name="Rectangle 3"/>
          <p:cNvSpPr/>
          <p:nvPr/>
        </p:nvSpPr>
        <p:spPr>
          <a:xfrm>
            <a:off x="937260" y="3059668"/>
            <a:ext cx="1412759" cy="369332"/>
          </a:xfrm>
          <a:prstGeom prst="rect">
            <a:avLst/>
          </a:prstGeom>
        </p:spPr>
        <p:txBody>
          <a:bodyPr wrap="none">
            <a:spAutoFit/>
          </a:bodyPr>
          <a:lstStyle/>
          <a:p>
            <a:pPr lvl="0"/>
            <a:r>
              <a:rPr lang="en-US" dirty="0">
                <a:solidFill>
                  <a:srgbClr val="9E7E38"/>
                </a:solidFill>
              </a:rPr>
              <a:t>Interim Dean</a:t>
            </a:r>
          </a:p>
        </p:txBody>
      </p:sp>
      <p:sp>
        <p:nvSpPr>
          <p:cNvPr id="6" name="Rectangle 5"/>
          <p:cNvSpPr/>
          <p:nvPr/>
        </p:nvSpPr>
        <p:spPr>
          <a:xfrm>
            <a:off x="910581" y="2754868"/>
            <a:ext cx="2213619" cy="369332"/>
          </a:xfrm>
          <a:prstGeom prst="rect">
            <a:avLst/>
          </a:prstGeom>
        </p:spPr>
        <p:txBody>
          <a:bodyPr wrap="none">
            <a:spAutoFit/>
          </a:bodyPr>
          <a:lstStyle/>
          <a:p>
            <a:pPr lvl="0"/>
            <a:r>
              <a:rPr lang="en-US" dirty="0">
                <a:solidFill>
                  <a:srgbClr val="9E7E38"/>
                </a:solidFill>
                <a:latin typeface="Calibri" pitchFamily="34" charset="0"/>
                <a:cs typeface="Calibri" pitchFamily="34" charset="0"/>
              </a:rPr>
              <a:t>Dwayne Godwin, PhD</a:t>
            </a:r>
          </a:p>
        </p:txBody>
      </p:sp>
      <p:pic>
        <p:nvPicPr>
          <p:cNvPr id="7" name="Picture 6" descr="WFU_GradArtsSciences_H_RGB"/>
          <p:cNvPicPr/>
          <p:nvPr/>
        </p:nvPicPr>
        <p:blipFill rotWithShape="1">
          <a:blip r:embed="rId2" cstate="print"/>
          <a:srcRect t="11765" b="10588"/>
          <a:stretch/>
        </p:blipFill>
        <p:spPr bwMode="auto">
          <a:xfrm>
            <a:off x="3962400" y="304800"/>
            <a:ext cx="2743200" cy="964149"/>
          </a:xfrm>
          <a:prstGeom prst="rect">
            <a:avLst/>
          </a:prstGeom>
          <a:noFill/>
          <a:ln w="9525">
            <a:noFill/>
            <a:miter lim="800000"/>
            <a:headEnd/>
            <a:tailEnd/>
          </a:ln>
        </p:spPr>
      </p:pic>
      <p:sp>
        <p:nvSpPr>
          <p:cNvPr id="8" name="Rectangle 7"/>
          <p:cNvSpPr/>
          <p:nvPr/>
        </p:nvSpPr>
        <p:spPr>
          <a:xfrm>
            <a:off x="903926" y="1905000"/>
            <a:ext cx="2067874" cy="369332"/>
          </a:xfrm>
          <a:prstGeom prst="rect">
            <a:avLst/>
          </a:prstGeom>
        </p:spPr>
        <p:txBody>
          <a:bodyPr wrap="none">
            <a:spAutoFit/>
          </a:bodyPr>
          <a:lstStyle/>
          <a:p>
            <a:pPr>
              <a:spcAft>
                <a:spcPts val="0"/>
              </a:spcAft>
            </a:pPr>
            <a:r>
              <a:rPr lang="en-US" dirty="0" smtClean="0">
                <a:solidFill>
                  <a:srgbClr val="9E7E38"/>
                </a:solidFill>
              </a:rPr>
              <a:t>Biomedical Sciences</a:t>
            </a:r>
          </a:p>
        </p:txBody>
      </p:sp>
    </p:spTree>
    <p:extLst>
      <p:ext uri="{BB962C8B-B14F-4D97-AF65-F5344CB8AC3E}">
        <p14:creationId xmlns:p14="http://schemas.microsoft.com/office/powerpoint/2010/main" val="3972007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bwMode="auto">
          <a:xfrm>
            <a:off x="5105400" y="990600"/>
            <a:ext cx="3352800" cy="5638800"/>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a:lstStyle/>
          <a:p>
            <a:pPr algn="ctr">
              <a:spcBef>
                <a:spcPct val="20000"/>
              </a:spcBef>
              <a:defRPr/>
            </a:pPr>
            <a:r>
              <a:rPr lang="en-US" sz="1600" dirty="0">
                <a:solidFill>
                  <a:srgbClr val="FFFDE8"/>
                </a:solidFill>
                <a:latin typeface="Arial" charset="0"/>
              </a:rPr>
              <a:t>Thesis Years</a:t>
            </a:r>
          </a:p>
        </p:txBody>
      </p:sp>
      <p:sp>
        <p:nvSpPr>
          <p:cNvPr id="33" name="Rectangle 32"/>
          <p:cNvSpPr/>
          <p:nvPr/>
        </p:nvSpPr>
        <p:spPr bwMode="auto">
          <a:xfrm>
            <a:off x="1600200" y="990600"/>
            <a:ext cx="3352800" cy="5638800"/>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a:lstStyle/>
          <a:p>
            <a:pPr algn="ctr">
              <a:spcBef>
                <a:spcPct val="20000"/>
              </a:spcBef>
              <a:defRPr/>
            </a:pPr>
            <a:r>
              <a:rPr lang="en-US" sz="1600" dirty="0">
                <a:solidFill>
                  <a:srgbClr val="FFFDE8"/>
                </a:solidFill>
                <a:latin typeface="Arial" charset="0"/>
              </a:rPr>
              <a:t>Years 1-2</a:t>
            </a:r>
          </a:p>
        </p:txBody>
      </p:sp>
      <p:sp>
        <p:nvSpPr>
          <p:cNvPr id="10244" name="Title 1"/>
          <p:cNvSpPr>
            <a:spLocks noGrp="1"/>
          </p:cNvSpPr>
          <p:nvPr>
            <p:ph type="title"/>
          </p:nvPr>
        </p:nvSpPr>
        <p:spPr>
          <a:xfrm>
            <a:off x="914400" y="228600"/>
            <a:ext cx="7772400" cy="553998"/>
          </a:xfrm>
        </p:spPr>
        <p:txBody>
          <a:bodyPr/>
          <a:lstStyle/>
          <a:p>
            <a:pPr algn="ctr" eaLnBrk="1" hangingPunct="1"/>
            <a:r>
              <a:rPr lang="en-US" dirty="0" smtClean="0"/>
              <a:t>PhD Programs (2011)</a:t>
            </a:r>
          </a:p>
        </p:txBody>
      </p:sp>
      <p:sp>
        <p:nvSpPr>
          <p:cNvPr id="6" name="Rectangle 5"/>
          <p:cNvSpPr/>
          <p:nvPr/>
        </p:nvSpPr>
        <p:spPr bwMode="auto">
          <a:xfrm>
            <a:off x="1752600" y="1295400"/>
            <a:ext cx="2971800" cy="2514600"/>
          </a:xfrm>
          <a:prstGeom prst="rect">
            <a:avLst/>
          </a:prstGeom>
          <a:solidFill>
            <a:schemeClr val="bg2"/>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lgn="ctr">
              <a:spcBef>
                <a:spcPct val="20000"/>
              </a:spcBef>
              <a:defRPr/>
            </a:pPr>
            <a:r>
              <a:rPr lang="en-US" sz="1800" dirty="0">
                <a:solidFill>
                  <a:schemeClr val="accent1">
                    <a:lumMod val="50000"/>
                  </a:schemeClr>
                </a:solidFill>
                <a:latin typeface="Arial" charset="0"/>
              </a:rPr>
              <a:t>Physical and Biological Sciences</a:t>
            </a:r>
          </a:p>
        </p:txBody>
      </p:sp>
      <p:sp>
        <p:nvSpPr>
          <p:cNvPr id="7" name="Rectangle 6"/>
          <p:cNvSpPr/>
          <p:nvPr/>
        </p:nvSpPr>
        <p:spPr bwMode="auto">
          <a:xfrm>
            <a:off x="1752600" y="4038600"/>
            <a:ext cx="2971800" cy="2514600"/>
          </a:xfrm>
          <a:prstGeom prst="rect">
            <a:avLst/>
          </a:prstGeom>
          <a:solidFill>
            <a:schemeClr val="bg2"/>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algn="ctr">
              <a:spcBef>
                <a:spcPct val="20000"/>
              </a:spcBef>
              <a:defRPr/>
            </a:pPr>
            <a:r>
              <a:rPr lang="en-US" sz="1800" dirty="0">
                <a:solidFill>
                  <a:schemeClr val="accent1">
                    <a:lumMod val="50000"/>
                  </a:schemeClr>
                </a:solidFill>
                <a:latin typeface="Arial" charset="0"/>
              </a:rPr>
              <a:t>Biomedical Sciences</a:t>
            </a:r>
          </a:p>
        </p:txBody>
      </p:sp>
      <p:sp>
        <p:nvSpPr>
          <p:cNvPr id="9" name="Rectangle 8"/>
          <p:cNvSpPr/>
          <p:nvPr/>
        </p:nvSpPr>
        <p:spPr bwMode="auto">
          <a:xfrm>
            <a:off x="2362200" y="2057400"/>
            <a:ext cx="1828800" cy="457200"/>
          </a:xfrm>
          <a:prstGeom prst="rect">
            <a:avLst/>
          </a:prstGeom>
          <a:solidFill>
            <a:schemeClr val="accent1">
              <a:lumMod val="20000"/>
              <a:lumOff val="8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20000"/>
              </a:spcBef>
              <a:defRPr/>
            </a:pPr>
            <a:r>
              <a:rPr lang="en-US" sz="1600" dirty="0">
                <a:solidFill>
                  <a:schemeClr val="accent1">
                    <a:lumMod val="50000"/>
                  </a:schemeClr>
                </a:solidFill>
                <a:latin typeface="Arial" charset="0"/>
              </a:rPr>
              <a:t>Biology</a:t>
            </a:r>
          </a:p>
        </p:txBody>
      </p:sp>
      <p:sp>
        <p:nvSpPr>
          <p:cNvPr id="10" name="Rectangle 9"/>
          <p:cNvSpPr/>
          <p:nvPr/>
        </p:nvSpPr>
        <p:spPr bwMode="auto">
          <a:xfrm>
            <a:off x="2362200" y="2590800"/>
            <a:ext cx="1828800" cy="457200"/>
          </a:xfrm>
          <a:prstGeom prst="rect">
            <a:avLst/>
          </a:prstGeom>
          <a:solidFill>
            <a:schemeClr val="accent1">
              <a:lumMod val="20000"/>
              <a:lumOff val="8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20000"/>
              </a:spcBef>
              <a:defRPr/>
            </a:pPr>
            <a:r>
              <a:rPr lang="en-US" sz="1600" dirty="0">
                <a:solidFill>
                  <a:schemeClr val="accent1">
                    <a:lumMod val="50000"/>
                  </a:schemeClr>
                </a:solidFill>
                <a:latin typeface="Arial" charset="0"/>
              </a:rPr>
              <a:t>Chemistry</a:t>
            </a:r>
          </a:p>
        </p:txBody>
      </p:sp>
      <p:sp>
        <p:nvSpPr>
          <p:cNvPr id="12" name="Rectangle 11"/>
          <p:cNvSpPr/>
          <p:nvPr/>
        </p:nvSpPr>
        <p:spPr bwMode="auto">
          <a:xfrm>
            <a:off x="2362200" y="3124200"/>
            <a:ext cx="1828800" cy="457200"/>
          </a:xfrm>
          <a:prstGeom prst="rect">
            <a:avLst/>
          </a:prstGeom>
          <a:solidFill>
            <a:schemeClr val="accent1">
              <a:lumMod val="20000"/>
              <a:lumOff val="8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20000"/>
              </a:spcBef>
              <a:defRPr/>
            </a:pPr>
            <a:r>
              <a:rPr lang="en-US" sz="1600" dirty="0">
                <a:solidFill>
                  <a:schemeClr val="accent1">
                    <a:lumMod val="50000"/>
                  </a:schemeClr>
                </a:solidFill>
                <a:latin typeface="Arial" charset="0"/>
              </a:rPr>
              <a:t>Physics</a:t>
            </a:r>
          </a:p>
        </p:txBody>
      </p:sp>
      <p:sp>
        <p:nvSpPr>
          <p:cNvPr id="13" name="Rectangle 12"/>
          <p:cNvSpPr/>
          <p:nvPr/>
        </p:nvSpPr>
        <p:spPr bwMode="auto">
          <a:xfrm>
            <a:off x="2362200" y="4419600"/>
            <a:ext cx="1828800" cy="533400"/>
          </a:xfrm>
          <a:prstGeom prst="rect">
            <a:avLst/>
          </a:prstGeom>
          <a:solidFill>
            <a:schemeClr val="accent1">
              <a:lumMod val="20000"/>
              <a:lumOff val="8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20000"/>
              </a:spcBef>
              <a:defRPr/>
            </a:pPr>
            <a:r>
              <a:rPr lang="en-US" sz="1200" dirty="0">
                <a:solidFill>
                  <a:schemeClr val="accent1">
                    <a:lumMod val="50000"/>
                  </a:schemeClr>
                </a:solidFill>
                <a:latin typeface="Arial" charset="0"/>
              </a:rPr>
              <a:t>Molecular and Cellular Sciences</a:t>
            </a:r>
          </a:p>
        </p:txBody>
      </p:sp>
      <p:sp>
        <p:nvSpPr>
          <p:cNvPr id="14" name="Rectangle 13"/>
          <p:cNvSpPr/>
          <p:nvPr/>
        </p:nvSpPr>
        <p:spPr bwMode="auto">
          <a:xfrm>
            <a:off x="2362200" y="5029200"/>
            <a:ext cx="1828800" cy="533400"/>
          </a:xfrm>
          <a:prstGeom prst="rect">
            <a:avLst/>
          </a:prstGeom>
          <a:solidFill>
            <a:schemeClr val="accent1">
              <a:lumMod val="20000"/>
              <a:lumOff val="8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20000"/>
              </a:spcBef>
              <a:defRPr/>
            </a:pPr>
            <a:r>
              <a:rPr lang="en-US" sz="1200" dirty="0">
                <a:solidFill>
                  <a:schemeClr val="accent1">
                    <a:lumMod val="50000"/>
                  </a:schemeClr>
                </a:solidFill>
                <a:latin typeface="Arial" charset="0"/>
              </a:rPr>
              <a:t>Integrated Physiology and Pharmacology</a:t>
            </a:r>
          </a:p>
        </p:txBody>
      </p:sp>
      <p:sp>
        <p:nvSpPr>
          <p:cNvPr id="15" name="Rectangle 14"/>
          <p:cNvSpPr/>
          <p:nvPr/>
        </p:nvSpPr>
        <p:spPr bwMode="auto">
          <a:xfrm>
            <a:off x="2362200" y="5638800"/>
            <a:ext cx="1828800" cy="381000"/>
          </a:xfrm>
          <a:prstGeom prst="rect">
            <a:avLst/>
          </a:prstGeom>
          <a:solidFill>
            <a:schemeClr val="accent1">
              <a:lumMod val="20000"/>
              <a:lumOff val="8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20000"/>
              </a:spcBef>
              <a:defRPr/>
            </a:pPr>
            <a:r>
              <a:rPr lang="en-US" sz="1200" dirty="0">
                <a:solidFill>
                  <a:schemeClr val="accent1">
                    <a:lumMod val="50000"/>
                  </a:schemeClr>
                </a:solidFill>
                <a:latin typeface="Arial" charset="0"/>
              </a:rPr>
              <a:t>Neurosciences</a:t>
            </a:r>
          </a:p>
        </p:txBody>
      </p:sp>
      <p:sp>
        <p:nvSpPr>
          <p:cNvPr id="16" name="Rectangle 15"/>
          <p:cNvSpPr/>
          <p:nvPr/>
        </p:nvSpPr>
        <p:spPr bwMode="auto">
          <a:xfrm>
            <a:off x="2362200" y="6096000"/>
            <a:ext cx="1828800" cy="304800"/>
          </a:xfrm>
          <a:prstGeom prst="rect">
            <a:avLst/>
          </a:prstGeom>
          <a:solidFill>
            <a:schemeClr val="accent1">
              <a:lumMod val="20000"/>
              <a:lumOff val="8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20000"/>
              </a:spcBef>
              <a:defRPr/>
            </a:pPr>
            <a:r>
              <a:rPr lang="en-US" sz="1200" dirty="0">
                <a:solidFill>
                  <a:schemeClr val="accent1">
                    <a:lumMod val="50000"/>
                  </a:schemeClr>
                </a:solidFill>
                <a:latin typeface="Arial" charset="0"/>
              </a:rPr>
              <a:t>Biomedical Engineering</a:t>
            </a:r>
          </a:p>
        </p:txBody>
      </p:sp>
      <p:sp>
        <p:nvSpPr>
          <p:cNvPr id="18" name="TextBox 17"/>
          <p:cNvSpPr txBox="1"/>
          <p:nvPr/>
        </p:nvSpPr>
        <p:spPr>
          <a:xfrm>
            <a:off x="5723466" y="5632847"/>
            <a:ext cx="1896533" cy="615553"/>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ct val="20000"/>
              </a:spcBef>
              <a:defRPr/>
            </a:pPr>
            <a:r>
              <a:rPr lang="en-US" sz="1000" dirty="0">
                <a:solidFill>
                  <a:schemeClr val="accent1">
                    <a:lumMod val="50000"/>
                  </a:schemeClr>
                </a:solidFill>
                <a:latin typeface="Arial" charset="0"/>
              </a:rPr>
              <a:t>Neuroscience</a:t>
            </a:r>
          </a:p>
          <a:p>
            <a:pPr algn="ctr">
              <a:spcBef>
                <a:spcPct val="20000"/>
              </a:spcBef>
              <a:defRPr/>
            </a:pPr>
            <a:r>
              <a:rPr lang="en-US" sz="1000" dirty="0">
                <a:solidFill>
                  <a:schemeClr val="accent1">
                    <a:lumMod val="50000"/>
                  </a:schemeClr>
                </a:solidFill>
                <a:latin typeface="Arial" charset="0"/>
              </a:rPr>
              <a:t>Neurobiology and Anatomy</a:t>
            </a:r>
          </a:p>
          <a:p>
            <a:pPr algn="ctr">
              <a:spcBef>
                <a:spcPct val="20000"/>
              </a:spcBef>
              <a:defRPr/>
            </a:pPr>
            <a:r>
              <a:rPr lang="en-US" sz="1000" dirty="0">
                <a:solidFill>
                  <a:schemeClr val="accent1">
                    <a:lumMod val="50000"/>
                  </a:schemeClr>
                </a:solidFill>
                <a:latin typeface="Arial" charset="0"/>
              </a:rPr>
              <a:t>Physiology/Pharmacology</a:t>
            </a:r>
          </a:p>
        </p:txBody>
      </p:sp>
      <p:sp>
        <p:nvSpPr>
          <p:cNvPr id="20" name="TextBox 19"/>
          <p:cNvSpPr txBox="1"/>
          <p:nvPr/>
        </p:nvSpPr>
        <p:spPr>
          <a:xfrm>
            <a:off x="5723467" y="5240179"/>
            <a:ext cx="1896533" cy="246221"/>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ct val="20000"/>
              </a:spcBef>
              <a:defRPr/>
            </a:pPr>
            <a:r>
              <a:rPr lang="en-US" sz="1000" dirty="0">
                <a:solidFill>
                  <a:schemeClr val="accent1">
                    <a:lumMod val="50000"/>
                  </a:schemeClr>
                </a:solidFill>
                <a:latin typeface="Arial" charset="0"/>
              </a:rPr>
              <a:t>Physiology/Pharmacology</a:t>
            </a:r>
          </a:p>
        </p:txBody>
      </p:sp>
      <p:sp>
        <p:nvSpPr>
          <p:cNvPr id="21" name="TextBox 20"/>
          <p:cNvSpPr txBox="1"/>
          <p:nvPr/>
        </p:nvSpPr>
        <p:spPr>
          <a:xfrm>
            <a:off x="5723467" y="3962400"/>
            <a:ext cx="1888658" cy="1169551"/>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spcBef>
                <a:spcPct val="20000"/>
              </a:spcBef>
              <a:defRPr/>
            </a:pPr>
            <a:r>
              <a:rPr lang="en-US" sz="1000" dirty="0">
                <a:solidFill>
                  <a:schemeClr val="accent1">
                    <a:lumMod val="50000"/>
                  </a:schemeClr>
                </a:solidFill>
                <a:latin typeface="Arial" charset="0"/>
              </a:rPr>
              <a:t>Biochemistry</a:t>
            </a:r>
          </a:p>
          <a:p>
            <a:pPr algn="ctr">
              <a:spcBef>
                <a:spcPct val="20000"/>
              </a:spcBef>
              <a:defRPr/>
            </a:pPr>
            <a:r>
              <a:rPr lang="en-US" sz="1000" dirty="0">
                <a:solidFill>
                  <a:schemeClr val="accent1">
                    <a:lumMod val="50000"/>
                  </a:schemeClr>
                </a:solidFill>
                <a:latin typeface="Arial" charset="0"/>
              </a:rPr>
              <a:t>Cancer Biology</a:t>
            </a:r>
          </a:p>
          <a:p>
            <a:pPr algn="ctr">
              <a:spcBef>
                <a:spcPct val="20000"/>
              </a:spcBef>
              <a:defRPr/>
            </a:pPr>
            <a:r>
              <a:rPr lang="en-US" sz="1000" dirty="0">
                <a:solidFill>
                  <a:schemeClr val="accent1">
                    <a:lumMod val="50000"/>
                  </a:schemeClr>
                </a:solidFill>
                <a:latin typeface="Arial" charset="0"/>
              </a:rPr>
              <a:t>Micro/Immunology</a:t>
            </a:r>
          </a:p>
          <a:p>
            <a:pPr algn="ctr">
              <a:spcBef>
                <a:spcPct val="20000"/>
              </a:spcBef>
              <a:defRPr/>
            </a:pPr>
            <a:r>
              <a:rPr lang="en-US" sz="1000" dirty="0">
                <a:solidFill>
                  <a:schemeClr val="accent1">
                    <a:lumMod val="50000"/>
                  </a:schemeClr>
                </a:solidFill>
                <a:latin typeface="Arial" charset="0"/>
              </a:rPr>
              <a:t>Molecular Genetics/Genomics</a:t>
            </a:r>
          </a:p>
          <a:p>
            <a:pPr algn="ctr">
              <a:spcBef>
                <a:spcPct val="20000"/>
              </a:spcBef>
              <a:defRPr/>
            </a:pPr>
            <a:r>
              <a:rPr lang="en-US" sz="1000" dirty="0">
                <a:solidFill>
                  <a:schemeClr val="accent1">
                    <a:lumMod val="50000"/>
                  </a:schemeClr>
                </a:solidFill>
                <a:latin typeface="Arial" charset="0"/>
              </a:rPr>
              <a:t>Molecular Medicine</a:t>
            </a:r>
          </a:p>
          <a:p>
            <a:pPr algn="ctr">
              <a:spcBef>
                <a:spcPct val="20000"/>
              </a:spcBef>
              <a:defRPr/>
            </a:pPr>
            <a:r>
              <a:rPr lang="en-US" sz="1000" dirty="0">
                <a:solidFill>
                  <a:schemeClr val="accent1">
                    <a:lumMod val="50000"/>
                  </a:schemeClr>
                </a:solidFill>
                <a:latin typeface="Arial" charset="0"/>
              </a:rPr>
              <a:t>Molecular Pathology</a:t>
            </a:r>
          </a:p>
        </p:txBody>
      </p:sp>
      <p:sp>
        <p:nvSpPr>
          <p:cNvPr id="22" name="TextBox 21"/>
          <p:cNvSpPr txBox="1"/>
          <p:nvPr/>
        </p:nvSpPr>
        <p:spPr>
          <a:xfrm>
            <a:off x="5723467" y="6306979"/>
            <a:ext cx="1896533" cy="246221"/>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ct val="20000"/>
              </a:spcBef>
              <a:defRPr/>
            </a:pPr>
            <a:r>
              <a:rPr lang="en-US" sz="1000" dirty="0">
                <a:solidFill>
                  <a:schemeClr val="accent1">
                    <a:lumMod val="50000"/>
                  </a:schemeClr>
                </a:solidFill>
                <a:latin typeface="Arial" charset="0"/>
              </a:rPr>
              <a:t>Biomedical Engineering</a:t>
            </a:r>
          </a:p>
        </p:txBody>
      </p:sp>
      <p:sp>
        <p:nvSpPr>
          <p:cNvPr id="27" name="Right Arrow 26"/>
          <p:cNvSpPr/>
          <p:nvPr/>
        </p:nvSpPr>
        <p:spPr bwMode="auto">
          <a:xfrm>
            <a:off x="152400" y="3200400"/>
            <a:ext cx="1524000" cy="1371600"/>
          </a:xfrm>
          <a:prstGeom prst="rightArrow">
            <a:avLst/>
          </a:prstGeom>
          <a:solidFill>
            <a:schemeClr val="accent1">
              <a:lumMod val="60000"/>
              <a:lumOff val="4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20000"/>
              </a:spcBef>
              <a:defRPr/>
            </a:pPr>
            <a:endParaRPr lang="en-US" sz="1400" dirty="0">
              <a:solidFill>
                <a:srgbClr val="FFFDE8"/>
              </a:solidFill>
              <a:latin typeface="Arial" charset="0"/>
            </a:endParaRPr>
          </a:p>
        </p:txBody>
      </p:sp>
      <p:sp>
        <p:nvSpPr>
          <p:cNvPr id="28" name="Right Arrow 27"/>
          <p:cNvSpPr/>
          <p:nvPr/>
        </p:nvSpPr>
        <p:spPr bwMode="auto">
          <a:xfrm>
            <a:off x="4343400" y="5257800"/>
            <a:ext cx="914400" cy="228600"/>
          </a:xfrm>
          <a:prstGeom prst="rightArrow">
            <a:avLst/>
          </a:prstGeom>
          <a:solidFill>
            <a:schemeClr val="accent1">
              <a:lumMod val="60000"/>
              <a:lumOff val="4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20000"/>
              </a:spcBef>
              <a:defRPr/>
            </a:pPr>
            <a:endParaRPr lang="en-US">
              <a:solidFill>
                <a:schemeClr val="accent1">
                  <a:lumMod val="50000"/>
                </a:schemeClr>
              </a:solidFill>
              <a:latin typeface="Arial" charset="0"/>
            </a:endParaRPr>
          </a:p>
        </p:txBody>
      </p:sp>
      <p:sp>
        <p:nvSpPr>
          <p:cNvPr id="29" name="Right Arrow 28"/>
          <p:cNvSpPr/>
          <p:nvPr/>
        </p:nvSpPr>
        <p:spPr bwMode="auto">
          <a:xfrm>
            <a:off x="4343400" y="4648200"/>
            <a:ext cx="914400" cy="228600"/>
          </a:xfrm>
          <a:prstGeom prst="rightArrow">
            <a:avLst/>
          </a:prstGeom>
          <a:solidFill>
            <a:schemeClr val="accent1">
              <a:lumMod val="60000"/>
              <a:lumOff val="4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20000"/>
              </a:spcBef>
              <a:defRPr/>
            </a:pPr>
            <a:endParaRPr lang="en-US">
              <a:solidFill>
                <a:schemeClr val="accent1">
                  <a:lumMod val="50000"/>
                </a:schemeClr>
              </a:solidFill>
              <a:latin typeface="Arial" charset="0"/>
            </a:endParaRPr>
          </a:p>
        </p:txBody>
      </p:sp>
      <p:sp>
        <p:nvSpPr>
          <p:cNvPr id="30" name="Right Arrow 29"/>
          <p:cNvSpPr/>
          <p:nvPr/>
        </p:nvSpPr>
        <p:spPr bwMode="auto">
          <a:xfrm>
            <a:off x="4343400" y="5689833"/>
            <a:ext cx="914400" cy="228600"/>
          </a:xfrm>
          <a:prstGeom prst="rightArrow">
            <a:avLst/>
          </a:prstGeom>
          <a:solidFill>
            <a:schemeClr val="accent1">
              <a:lumMod val="60000"/>
              <a:lumOff val="4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20000"/>
              </a:spcBef>
              <a:defRPr/>
            </a:pPr>
            <a:endParaRPr lang="en-US">
              <a:solidFill>
                <a:schemeClr val="accent1">
                  <a:lumMod val="50000"/>
                </a:schemeClr>
              </a:solidFill>
              <a:latin typeface="Arial" charset="0"/>
            </a:endParaRPr>
          </a:p>
        </p:txBody>
      </p:sp>
      <p:sp>
        <p:nvSpPr>
          <p:cNvPr id="31" name="Right Arrow 30"/>
          <p:cNvSpPr/>
          <p:nvPr/>
        </p:nvSpPr>
        <p:spPr bwMode="auto">
          <a:xfrm>
            <a:off x="4343400" y="6096000"/>
            <a:ext cx="914400" cy="228600"/>
          </a:xfrm>
          <a:prstGeom prst="rightArrow">
            <a:avLst/>
          </a:prstGeom>
          <a:solidFill>
            <a:schemeClr val="accent1">
              <a:lumMod val="60000"/>
              <a:lumOff val="4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20000"/>
              </a:spcBef>
              <a:defRPr/>
            </a:pPr>
            <a:endParaRPr lang="en-US">
              <a:solidFill>
                <a:schemeClr val="accent1">
                  <a:lumMod val="50000"/>
                </a:schemeClr>
              </a:solidFill>
              <a:latin typeface="Arial" charset="0"/>
            </a:endParaRPr>
          </a:p>
        </p:txBody>
      </p:sp>
      <p:sp>
        <p:nvSpPr>
          <p:cNvPr id="10295" name="Rectangle 33"/>
          <p:cNvSpPr>
            <a:spLocks noChangeArrowheads="1"/>
          </p:cNvSpPr>
          <p:nvPr/>
        </p:nvSpPr>
        <p:spPr bwMode="auto">
          <a:xfrm>
            <a:off x="228600" y="3733800"/>
            <a:ext cx="1184275" cy="338138"/>
          </a:xfrm>
          <a:prstGeom prst="rect">
            <a:avLst/>
          </a:prstGeom>
          <a:noFill/>
          <a:ln w="9525">
            <a:noFill/>
            <a:miter lim="800000"/>
            <a:headEnd/>
            <a:tailEnd/>
          </a:ln>
        </p:spPr>
        <p:txBody>
          <a:bodyPr wrap="none">
            <a:spAutoFit/>
          </a:bodyPr>
          <a:lstStyle/>
          <a:p>
            <a:pPr algn="ctr">
              <a:spcBef>
                <a:spcPct val="20000"/>
              </a:spcBef>
            </a:pPr>
            <a:r>
              <a:rPr lang="en-US" sz="1600">
                <a:solidFill>
                  <a:srgbClr val="FFFDE8"/>
                </a:solidFill>
              </a:rPr>
              <a:t>Application</a:t>
            </a:r>
          </a:p>
        </p:txBody>
      </p:sp>
      <p:sp>
        <p:nvSpPr>
          <p:cNvPr id="35" name="Right Arrow 34"/>
          <p:cNvSpPr/>
          <p:nvPr/>
        </p:nvSpPr>
        <p:spPr bwMode="auto">
          <a:xfrm>
            <a:off x="4343400" y="2709644"/>
            <a:ext cx="914400" cy="228600"/>
          </a:xfrm>
          <a:prstGeom prst="rightArrow">
            <a:avLst/>
          </a:prstGeom>
          <a:solidFill>
            <a:schemeClr val="accent1">
              <a:lumMod val="60000"/>
              <a:lumOff val="4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20000"/>
              </a:spcBef>
              <a:defRPr/>
            </a:pPr>
            <a:endParaRPr lang="en-US">
              <a:solidFill>
                <a:schemeClr val="accent1">
                  <a:lumMod val="50000"/>
                </a:schemeClr>
              </a:solidFill>
              <a:latin typeface="Arial" charset="0"/>
            </a:endParaRPr>
          </a:p>
        </p:txBody>
      </p:sp>
      <p:sp>
        <p:nvSpPr>
          <p:cNvPr id="36" name="Right Arrow 35"/>
          <p:cNvSpPr/>
          <p:nvPr/>
        </p:nvSpPr>
        <p:spPr bwMode="auto">
          <a:xfrm>
            <a:off x="4343400" y="2175545"/>
            <a:ext cx="914400" cy="228600"/>
          </a:xfrm>
          <a:prstGeom prst="rightArrow">
            <a:avLst/>
          </a:prstGeom>
          <a:solidFill>
            <a:schemeClr val="accent1">
              <a:lumMod val="60000"/>
              <a:lumOff val="4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20000"/>
              </a:spcBef>
              <a:defRPr/>
            </a:pPr>
            <a:endParaRPr lang="en-US">
              <a:solidFill>
                <a:schemeClr val="accent1">
                  <a:lumMod val="50000"/>
                </a:schemeClr>
              </a:solidFill>
              <a:latin typeface="Arial" charset="0"/>
            </a:endParaRPr>
          </a:p>
        </p:txBody>
      </p:sp>
      <p:sp>
        <p:nvSpPr>
          <p:cNvPr id="37" name="Right Arrow 36"/>
          <p:cNvSpPr/>
          <p:nvPr/>
        </p:nvSpPr>
        <p:spPr bwMode="auto">
          <a:xfrm>
            <a:off x="4343400" y="3225567"/>
            <a:ext cx="914400" cy="228600"/>
          </a:xfrm>
          <a:prstGeom prst="rightArrow">
            <a:avLst/>
          </a:prstGeom>
          <a:solidFill>
            <a:schemeClr val="accent1">
              <a:lumMod val="60000"/>
              <a:lumOff val="4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20000"/>
              </a:spcBef>
              <a:defRPr/>
            </a:pPr>
            <a:endParaRPr lang="en-US">
              <a:solidFill>
                <a:schemeClr val="accent1">
                  <a:lumMod val="50000"/>
                </a:schemeClr>
              </a:solidFill>
              <a:latin typeface="Arial" charset="0"/>
            </a:endParaRPr>
          </a:p>
        </p:txBody>
      </p:sp>
      <p:sp>
        <p:nvSpPr>
          <p:cNvPr id="39" name="Rectangle 38"/>
          <p:cNvSpPr/>
          <p:nvPr/>
        </p:nvSpPr>
        <p:spPr bwMode="auto">
          <a:xfrm>
            <a:off x="5715000" y="2057400"/>
            <a:ext cx="1828800" cy="457200"/>
          </a:xfrm>
          <a:prstGeom prst="rect">
            <a:avLst/>
          </a:prstGeom>
          <a:solidFill>
            <a:schemeClr val="accent1">
              <a:lumMod val="20000"/>
              <a:lumOff val="8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20000"/>
              </a:spcBef>
              <a:defRPr/>
            </a:pPr>
            <a:r>
              <a:rPr lang="en-US" sz="1600" dirty="0">
                <a:solidFill>
                  <a:schemeClr val="accent1">
                    <a:lumMod val="50000"/>
                  </a:schemeClr>
                </a:solidFill>
                <a:latin typeface="Arial" charset="0"/>
              </a:rPr>
              <a:t>Biology</a:t>
            </a:r>
          </a:p>
        </p:txBody>
      </p:sp>
      <p:sp>
        <p:nvSpPr>
          <p:cNvPr id="40" name="Rectangle 39"/>
          <p:cNvSpPr/>
          <p:nvPr/>
        </p:nvSpPr>
        <p:spPr bwMode="auto">
          <a:xfrm>
            <a:off x="5715000" y="2590800"/>
            <a:ext cx="1828800" cy="457200"/>
          </a:xfrm>
          <a:prstGeom prst="rect">
            <a:avLst/>
          </a:prstGeom>
          <a:solidFill>
            <a:schemeClr val="accent1">
              <a:lumMod val="20000"/>
              <a:lumOff val="8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20000"/>
              </a:spcBef>
              <a:defRPr/>
            </a:pPr>
            <a:r>
              <a:rPr lang="en-US" sz="1600" dirty="0">
                <a:solidFill>
                  <a:schemeClr val="accent1">
                    <a:lumMod val="50000"/>
                  </a:schemeClr>
                </a:solidFill>
                <a:latin typeface="Arial" charset="0"/>
              </a:rPr>
              <a:t>Chemistry</a:t>
            </a:r>
          </a:p>
        </p:txBody>
      </p:sp>
      <p:sp>
        <p:nvSpPr>
          <p:cNvPr id="41" name="Rectangle 40"/>
          <p:cNvSpPr/>
          <p:nvPr/>
        </p:nvSpPr>
        <p:spPr bwMode="auto">
          <a:xfrm>
            <a:off x="5715000" y="3124200"/>
            <a:ext cx="1828800" cy="457200"/>
          </a:xfrm>
          <a:prstGeom prst="rect">
            <a:avLst/>
          </a:prstGeom>
          <a:solidFill>
            <a:schemeClr val="accent1">
              <a:lumMod val="20000"/>
              <a:lumOff val="8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20000"/>
              </a:spcBef>
              <a:defRPr/>
            </a:pPr>
            <a:r>
              <a:rPr lang="en-US" sz="1600" dirty="0">
                <a:solidFill>
                  <a:schemeClr val="accent1">
                    <a:lumMod val="50000"/>
                  </a:schemeClr>
                </a:solidFill>
                <a:latin typeface="Arial" charset="0"/>
              </a:rPr>
              <a:t>Physics</a:t>
            </a:r>
          </a:p>
        </p:txBody>
      </p:sp>
    </p:spTree>
    <p:extLst>
      <p:ext uri="{BB962C8B-B14F-4D97-AF65-F5344CB8AC3E}">
        <p14:creationId xmlns:p14="http://schemas.microsoft.com/office/powerpoint/2010/main" val="3824182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71800" y="741402"/>
            <a:ext cx="7315200" cy="553998"/>
          </a:xfrm>
        </p:spPr>
        <p:txBody>
          <a:bodyPr/>
          <a:lstStyle/>
          <a:p>
            <a:r>
              <a:rPr lang="en-US" dirty="0" smtClean="0"/>
              <a:t>Outline</a:t>
            </a:r>
            <a:endParaRPr lang="en-US" dirty="0"/>
          </a:p>
        </p:txBody>
      </p:sp>
      <p:sp>
        <p:nvSpPr>
          <p:cNvPr id="5" name="Subtitle 4"/>
          <p:cNvSpPr>
            <a:spLocks noGrp="1"/>
          </p:cNvSpPr>
          <p:nvPr>
            <p:ph type="subTitle" idx="1"/>
          </p:nvPr>
        </p:nvSpPr>
        <p:spPr>
          <a:xfrm>
            <a:off x="3505200" y="1576387"/>
            <a:ext cx="3062287" cy="2462213"/>
          </a:xfrm>
        </p:spPr>
        <p:txBody>
          <a:bodyPr/>
          <a:lstStyle/>
          <a:p>
            <a:pPr marL="342900" indent="-342900">
              <a:buFont typeface="Arial" pitchFamily="34" charset="0"/>
              <a:buChar char="•"/>
            </a:pPr>
            <a:r>
              <a:rPr lang="en-US" dirty="0" smtClean="0"/>
              <a:t>Current Snapshot</a:t>
            </a:r>
          </a:p>
          <a:p>
            <a:pPr marL="342900" indent="-342900">
              <a:buFont typeface="Arial" pitchFamily="34" charset="0"/>
              <a:buChar char="•"/>
            </a:pPr>
            <a:r>
              <a:rPr lang="en-US" dirty="0" smtClean="0"/>
              <a:t>Recent History</a:t>
            </a:r>
          </a:p>
          <a:p>
            <a:pPr marL="342900" indent="-342900">
              <a:buFont typeface="Arial" pitchFamily="34" charset="0"/>
              <a:buChar char="•"/>
            </a:pPr>
            <a:r>
              <a:rPr lang="en-US" dirty="0" smtClean="0">
                <a:solidFill>
                  <a:schemeClr val="accent1">
                    <a:lumMod val="50000"/>
                  </a:schemeClr>
                </a:solidFill>
              </a:rPr>
              <a:t>Current State</a:t>
            </a:r>
          </a:p>
          <a:p>
            <a:pPr marL="342900" indent="-342900">
              <a:buFont typeface="Arial" pitchFamily="34" charset="0"/>
              <a:buChar char="•"/>
            </a:pPr>
            <a:r>
              <a:rPr lang="en-US" dirty="0" smtClean="0"/>
              <a:t>Next year</a:t>
            </a:r>
          </a:p>
          <a:p>
            <a:pPr marL="342900" indent="-342900">
              <a:buFont typeface="Arial" pitchFamily="34" charset="0"/>
              <a:buChar char="•"/>
            </a:pPr>
            <a:endParaRPr lang="en-US" dirty="0"/>
          </a:p>
        </p:txBody>
      </p:sp>
    </p:spTree>
    <p:extLst>
      <p:ext uri="{BB962C8B-B14F-4D97-AF65-F5344CB8AC3E}">
        <p14:creationId xmlns:p14="http://schemas.microsoft.com/office/powerpoint/2010/main" val="49539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bwMode="auto">
          <a:xfrm>
            <a:off x="5410200" y="990600"/>
            <a:ext cx="3352800" cy="5638800"/>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a:lstStyle/>
          <a:p>
            <a:pPr algn="ctr">
              <a:spcBef>
                <a:spcPct val="20000"/>
              </a:spcBef>
              <a:defRPr/>
            </a:pPr>
            <a:r>
              <a:rPr lang="en-US" sz="1600" dirty="0">
                <a:solidFill>
                  <a:schemeClr val="bg1"/>
                </a:solidFill>
                <a:latin typeface="Arial" charset="0"/>
                <a:cs typeface="+mn-cs"/>
              </a:rPr>
              <a:t>Thesis Years</a:t>
            </a:r>
          </a:p>
        </p:txBody>
      </p:sp>
      <p:sp>
        <p:nvSpPr>
          <p:cNvPr id="33" name="Rectangle 32"/>
          <p:cNvSpPr/>
          <p:nvPr/>
        </p:nvSpPr>
        <p:spPr bwMode="auto">
          <a:xfrm>
            <a:off x="1600200" y="990600"/>
            <a:ext cx="3352800" cy="5638800"/>
          </a:xfrm>
          <a:prstGeom prst="rect">
            <a:avLst/>
          </a:prstGeom>
          <a:solidFill>
            <a:schemeClr val="accent1">
              <a:lumMod val="60000"/>
              <a:lumOff val="40000"/>
            </a:schemeClr>
          </a:solidFill>
          <a:ln w="9525" cap="flat" cmpd="sng" algn="ctr">
            <a:noFill/>
            <a:prstDash val="solid"/>
            <a:round/>
            <a:headEnd type="none" w="med" len="med"/>
            <a:tailEnd type="none" w="med" len="med"/>
          </a:ln>
          <a:effectLst/>
        </p:spPr>
        <p:txBody>
          <a:bodyPr/>
          <a:lstStyle/>
          <a:p>
            <a:pPr algn="ctr">
              <a:spcBef>
                <a:spcPct val="20000"/>
              </a:spcBef>
              <a:defRPr/>
            </a:pPr>
            <a:r>
              <a:rPr lang="en-US" sz="1600" dirty="0">
                <a:solidFill>
                  <a:schemeClr val="bg1"/>
                </a:solidFill>
                <a:latin typeface="Arial" charset="0"/>
                <a:cs typeface="+mn-cs"/>
              </a:rPr>
              <a:t>Years 1-2</a:t>
            </a:r>
          </a:p>
        </p:txBody>
      </p:sp>
      <p:sp>
        <p:nvSpPr>
          <p:cNvPr id="10244" name="Title 1"/>
          <p:cNvSpPr>
            <a:spLocks noGrp="1"/>
          </p:cNvSpPr>
          <p:nvPr>
            <p:ph type="title"/>
          </p:nvPr>
        </p:nvSpPr>
        <p:spPr>
          <a:xfrm>
            <a:off x="1219200" y="208002"/>
            <a:ext cx="7772400" cy="553998"/>
          </a:xfrm>
        </p:spPr>
        <p:txBody>
          <a:bodyPr/>
          <a:lstStyle/>
          <a:p>
            <a:pPr algn="ctr" eaLnBrk="1" hangingPunct="1"/>
            <a:r>
              <a:rPr lang="en-US" dirty="0" smtClean="0"/>
              <a:t>Biomedical PhD Programs (2012)</a:t>
            </a:r>
          </a:p>
        </p:txBody>
      </p:sp>
      <p:sp>
        <p:nvSpPr>
          <p:cNvPr id="13" name="Rectangle 12"/>
          <p:cNvSpPr/>
          <p:nvPr/>
        </p:nvSpPr>
        <p:spPr bwMode="auto">
          <a:xfrm>
            <a:off x="1905000" y="1973226"/>
            <a:ext cx="2901168" cy="846174"/>
          </a:xfrm>
          <a:prstGeom prst="rect">
            <a:avLst/>
          </a:prstGeom>
          <a:solidFill>
            <a:schemeClr val="accent1">
              <a:lumMod val="20000"/>
              <a:lumOff val="8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20000"/>
              </a:spcBef>
              <a:defRPr/>
            </a:pPr>
            <a:r>
              <a:rPr lang="en-US" sz="1800" dirty="0">
                <a:latin typeface="Arial" charset="0"/>
                <a:cs typeface="+mn-cs"/>
              </a:rPr>
              <a:t>Molecular and Cellular </a:t>
            </a:r>
            <a:r>
              <a:rPr lang="en-US" sz="1800" dirty="0" smtClean="0">
                <a:latin typeface="Arial" charset="0"/>
                <a:cs typeface="+mn-cs"/>
              </a:rPr>
              <a:t>Biosciences</a:t>
            </a:r>
            <a:endParaRPr lang="en-US" sz="1800" dirty="0">
              <a:latin typeface="Arial" charset="0"/>
              <a:cs typeface="+mn-cs"/>
            </a:endParaRPr>
          </a:p>
        </p:txBody>
      </p:sp>
      <p:sp>
        <p:nvSpPr>
          <p:cNvPr id="14" name="Rectangle 13"/>
          <p:cNvSpPr/>
          <p:nvPr/>
        </p:nvSpPr>
        <p:spPr bwMode="auto">
          <a:xfrm>
            <a:off x="1902216" y="3200400"/>
            <a:ext cx="2901168" cy="846174"/>
          </a:xfrm>
          <a:prstGeom prst="rect">
            <a:avLst/>
          </a:prstGeom>
          <a:solidFill>
            <a:schemeClr val="accent1">
              <a:lumMod val="20000"/>
              <a:lumOff val="8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20000"/>
              </a:spcBef>
              <a:defRPr/>
            </a:pPr>
            <a:r>
              <a:rPr lang="en-US" sz="1800" dirty="0">
                <a:latin typeface="Arial" charset="0"/>
                <a:cs typeface="+mn-cs"/>
              </a:rPr>
              <a:t>Integrated Physiology and Pharmacology</a:t>
            </a:r>
          </a:p>
        </p:txBody>
      </p:sp>
      <p:sp>
        <p:nvSpPr>
          <p:cNvPr id="15" name="Rectangle 14"/>
          <p:cNvSpPr/>
          <p:nvPr/>
        </p:nvSpPr>
        <p:spPr bwMode="auto">
          <a:xfrm>
            <a:off x="1902216" y="4343400"/>
            <a:ext cx="2901168" cy="604410"/>
          </a:xfrm>
          <a:prstGeom prst="rect">
            <a:avLst/>
          </a:prstGeom>
          <a:solidFill>
            <a:schemeClr val="accent1">
              <a:lumMod val="20000"/>
              <a:lumOff val="8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20000"/>
              </a:spcBef>
              <a:defRPr/>
            </a:pPr>
            <a:r>
              <a:rPr lang="en-US" sz="1800" dirty="0">
                <a:latin typeface="Arial" charset="0"/>
                <a:cs typeface="+mn-cs"/>
              </a:rPr>
              <a:t>Neurosciences</a:t>
            </a:r>
          </a:p>
        </p:txBody>
      </p:sp>
      <p:sp>
        <p:nvSpPr>
          <p:cNvPr id="16" name="Rectangle 15"/>
          <p:cNvSpPr/>
          <p:nvPr/>
        </p:nvSpPr>
        <p:spPr bwMode="auto">
          <a:xfrm>
            <a:off x="1902216" y="5486400"/>
            <a:ext cx="2901168" cy="483528"/>
          </a:xfrm>
          <a:prstGeom prst="rect">
            <a:avLst/>
          </a:prstGeom>
          <a:solidFill>
            <a:schemeClr val="accent1">
              <a:lumMod val="20000"/>
              <a:lumOff val="8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20000"/>
              </a:spcBef>
              <a:defRPr/>
            </a:pPr>
            <a:r>
              <a:rPr lang="en-US" sz="1800" dirty="0">
                <a:latin typeface="Arial" charset="0"/>
                <a:cs typeface="+mn-cs"/>
              </a:rPr>
              <a:t>Biomedical Engineering</a:t>
            </a:r>
          </a:p>
        </p:txBody>
      </p:sp>
      <p:sp>
        <p:nvSpPr>
          <p:cNvPr id="18" name="TextBox 17"/>
          <p:cNvSpPr txBox="1"/>
          <p:nvPr/>
        </p:nvSpPr>
        <p:spPr>
          <a:xfrm>
            <a:off x="5562600" y="4191000"/>
            <a:ext cx="3008619" cy="929485"/>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ct val="20000"/>
              </a:spcBef>
              <a:defRPr/>
            </a:pPr>
            <a:r>
              <a:rPr lang="en-US" sz="1600" dirty="0">
                <a:latin typeface="Arial" charset="0"/>
                <a:cs typeface="+mn-cs"/>
              </a:rPr>
              <a:t>Neuroscience</a:t>
            </a:r>
          </a:p>
          <a:p>
            <a:pPr algn="ctr">
              <a:spcBef>
                <a:spcPct val="20000"/>
              </a:spcBef>
              <a:defRPr/>
            </a:pPr>
            <a:r>
              <a:rPr lang="en-US" sz="1600" dirty="0">
                <a:latin typeface="Arial" charset="0"/>
                <a:cs typeface="+mn-cs"/>
              </a:rPr>
              <a:t>Neurobiology and Anatomy</a:t>
            </a:r>
          </a:p>
          <a:p>
            <a:pPr algn="ctr">
              <a:spcBef>
                <a:spcPct val="20000"/>
              </a:spcBef>
              <a:defRPr/>
            </a:pPr>
            <a:r>
              <a:rPr lang="en-US" sz="1600" dirty="0">
                <a:latin typeface="Arial" charset="0"/>
                <a:cs typeface="+mn-cs"/>
              </a:rPr>
              <a:t>Physiology/Pharmacology</a:t>
            </a:r>
          </a:p>
        </p:txBody>
      </p:sp>
      <p:sp>
        <p:nvSpPr>
          <p:cNvPr id="20" name="TextBox 19"/>
          <p:cNvSpPr txBox="1"/>
          <p:nvPr/>
        </p:nvSpPr>
        <p:spPr>
          <a:xfrm>
            <a:off x="5562600" y="3429000"/>
            <a:ext cx="3008621" cy="566309"/>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ct val="20000"/>
              </a:spcBef>
              <a:defRPr/>
            </a:pPr>
            <a:r>
              <a:rPr lang="en-US" sz="1400" dirty="0" smtClean="0">
                <a:latin typeface="Arial" charset="0"/>
                <a:cs typeface="+mn-cs"/>
              </a:rPr>
              <a:t>Physiology/Pharmacology</a:t>
            </a:r>
          </a:p>
          <a:p>
            <a:pPr algn="ctr">
              <a:spcBef>
                <a:spcPct val="20000"/>
              </a:spcBef>
              <a:defRPr/>
            </a:pPr>
            <a:endParaRPr lang="en-US" sz="1400" dirty="0">
              <a:latin typeface="Arial" charset="0"/>
              <a:cs typeface="+mn-cs"/>
            </a:endParaRPr>
          </a:p>
        </p:txBody>
      </p:sp>
      <p:sp>
        <p:nvSpPr>
          <p:cNvPr id="21" name="TextBox 20"/>
          <p:cNvSpPr txBox="1"/>
          <p:nvPr/>
        </p:nvSpPr>
        <p:spPr>
          <a:xfrm>
            <a:off x="5562600" y="1676400"/>
            <a:ext cx="2996127" cy="1600438"/>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ct val="20000"/>
              </a:spcBef>
              <a:defRPr/>
            </a:pPr>
            <a:r>
              <a:rPr lang="en-US" sz="1400" dirty="0">
                <a:latin typeface="Arial" charset="0"/>
                <a:cs typeface="+mn-cs"/>
              </a:rPr>
              <a:t>Biochemistry</a:t>
            </a:r>
          </a:p>
          <a:p>
            <a:pPr algn="ctr">
              <a:spcBef>
                <a:spcPct val="20000"/>
              </a:spcBef>
              <a:defRPr/>
            </a:pPr>
            <a:r>
              <a:rPr lang="en-US" sz="1400" dirty="0">
                <a:latin typeface="Arial" charset="0"/>
                <a:cs typeface="+mn-cs"/>
              </a:rPr>
              <a:t>Cancer Biology</a:t>
            </a:r>
          </a:p>
          <a:p>
            <a:pPr algn="ctr">
              <a:spcBef>
                <a:spcPct val="20000"/>
              </a:spcBef>
              <a:defRPr/>
            </a:pPr>
            <a:r>
              <a:rPr lang="en-US" sz="1400" dirty="0">
                <a:latin typeface="Arial" charset="0"/>
                <a:cs typeface="+mn-cs"/>
              </a:rPr>
              <a:t>Micro/Immunology</a:t>
            </a:r>
          </a:p>
          <a:p>
            <a:pPr algn="ctr">
              <a:spcBef>
                <a:spcPct val="20000"/>
              </a:spcBef>
              <a:defRPr/>
            </a:pPr>
            <a:r>
              <a:rPr lang="en-US" sz="1400" dirty="0">
                <a:latin typeface="Arial" charset="0"/>
                <a:cs typeface="+mn-cs"/>
              </a:rPr>
              <a:t>Molecular Genetics/Genomics</a:t>
            </a:r>
          </a:p>
          <a:p>
            <a:pPr algn="ctr">
              <a:spcBef>
                <a:spcPct val="20000"/>
              </a:spcBef>
              <a:defRPr/>
            </a:pPr>
            <a:r>
              <a:rPr lang="en-US" sz="1400" dirty="0">
                <a:latin typeface="Arial" charset="0"/>
                <a:cs typeface="+mn-cs"/>
              </a:rPr>
              <a:t>Molecular Medicine</a:t>
            </a:r>
          </a:p>
          <a:p>
            <a:pPr algn="ctr">
              <a:spcBef>
                <a:spcPct val="20000"/>
              </a:spcBef>
              <a:defRPr/>
            </a:pPr>
            <a:r>
              <a:rPr lang="en-US" sz="1400" dirty="0">
                <a:latin typeface="Arial" charset="0"/>
                <a:cs typeface="+mn-cs"/>
              </a:rPr>
              <a:t>Molecular Pathology</a:t>
            </a:r>
          </a:p>
        </p:txBody>
      </p:sp>
      <p:sp>
        <p:nvSpPr>
          <p:cNvPr id="22" name="TextBox 21"/>
          <p:cNvSpPr txBox="1"/>
          <p:nvPr/>
        </p:nvSpPr>
        <p:spPr>
          <a:xfrm>
            <a:off x="5562600" y="5559623"/>
            <a:ext cx="3008621" cy="307777"/>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ct val="20000"/>
              </a:spcBef>
              <a:defRPr/>
            </a:pPr>
            <a:r>
              <a:rPr lang="en-US" sz="1400" dirty="0">
                <a:latin typeface="Arial" charset="0"/>
                <a:cs typeface="+mn-cs"/>
              </a:rPr>
              <a:t>Biomedical Engineering</a:t>
            </a:r>
          </a:p>
        </p:txBody>
      </p:sp>
      <p:sp>
        <p:nvSpPr>
          <p:cNvPr id="27" name="Right Arrow 26"/>
          <p:cNvSpPr/>
          <p:nvPr/>
        </p:nvSpPr>
        <p:spPr bwMode="auto">
          <a:xfrm>
            <a:off x="152400" y="3200400"/>
            <a:ext cx="1524000" cy="1371600"/>
          </a:xfrm>
          <a:prstGeom prst="rightArrow">
            <a:avLst/>
          </a:prstGeom>
          <a:solidFill>
            <a:schemeClr val="accent1">
              <a:lumMod val="60000"/>
              <a:lumOff val="4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20000"/>
              </a:spcBef>
              <a:defRPr/>
            </a:pPr>
            <a:endParaRPr lang="en-US" sz="1400" dirty="0">
              <a:solidFill>
                <a:schemeClr val="bg1"/>
              </a:solidFill>
              <a:latin typeface="Arial" charset="0"/>
              <a:cs typeface="+mn-cs"/>
            </a:endParaRPr>
          </a:p>
        </p:txBody>
      </p:sp>
      <p:sp>
        <p:nvSpPr>
          <p:cNvPr id="28" name="Right Arrow 27"/>
          <p:cNvSpPr/>
          <p:nvPr/>
        </p:nvSpPr>
        <p:spPr bwMode="auto">
          <a:xfrm>
            <a:off x="4800600" y="3505200"/>
            <a:ext cx="914400" cy="362646"/>
          </a:xfrm>
          <a:prstGeom prst="rightArrow">
            <a:avLst/>
          </a:prstGeom>
          <a:solidFill>
            <a:schemeClr val="accent1">
              <a:lumMod val="60000"/>
              <a:lumOff val="4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20000"/>
              </a:spcBef>
              <a:defRPr/>
            </a:pPr>
            <a:endParaRPr lang="en-US">
              <a:latin typeface="Arial" charset="0"/>
              <a:cs typeface="+mn-cs"/>
            </a:endParaRPr>
          </a:p>
        </p:txBody>
      </p:sp>
      <p:sp>
        <p:nvSpPr>
          <p:cNvPr id="29" name="Right Arrow 28"/>
          <p:cNvSpPr/>
          <p:nvPr/>
        </p:nvSpPr>
        <p:spPr bwMode="auto">
          <a:xfrm>
            <a:off x="4800600" y="2209800"/>
            <a:ext cx="914400" cy="362646"/>
          </a:xfrm>
          <a:prstGeom prst="rightArrow">
            <a:avLst/>
          </a:prstGeom>
          <a:solidFill>
            <a:schemeClr val="accent1">
              <a:lumMod val="60000"/>
              <a:lumOff val="4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20000"/>
              </a:spcBef>
              <a:defRPr/>
            </a:pPr>
            <a:endParaRPr lang="en-US">
              <a:latin typeface="Arial" charset="0"/>
              <a:cs typeface="+mn-cs"/>
            </a:endParaRPr>
          </a:p>
        </p:txBody>
      </p:sp>
      <p:sp>
        <p:nvSpPr>
          <p:cNvPr id="30" name="Right Arrow 29"/>
          <p:cNvSpPr/>
          <p:nvPr/>
        </p:nvSpPr>
        <p:spPr bwMode="auto">
          <a:xfrm>
            <a:off x="4800600" y="4419600"/>
            <a:ext cx="914400" cy="362646"/>
          </a:xfrm>
          <a:prstGeom prst="rightArrow">
            <a:avLst/>
          </a:prstGeom>
          <a:solidFill>
            <a:schemeClr val="accent1">
              <a:lumMod val="60000"/>
              <a:lumOff val="4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20000"/>
              </a:spcBef>
              <a:defRPr/>
            </a:pPr>
            <a:endParaRPr lang="en-US">
              <a:latin typeface="Arial" charset="0"/>
              <a:cs typeface="+mn-cs"/>
            </a:endParaRPr>
          </a:p>
        </p:txBody>
      </p:sp>
      <p:sp>
        <p:nvSpPr>
          <p:cNvPr id="10295" name="Rectangle 33"/>
          <p:cNvSpPr>
            <a:spLocks noChangeArrowheads="1"/>
          </p:cNvSpPr>
          <p:nvPr/>
        </p:nvSpPr>
        <p:spPr bwMode="auto">
          <a:xfrm>
            <a:off x="228600" y="3733800"/>
            <a:ext cx="1184275" cy="338138"/>
          </a:xfrm>
          <a:prstGeom prst="rect">
            <a:avLst/>
          </a:prstGeom>
          <a:noFill/>
          <a:ln w="9525">
            <a:noFill/>
            <a:miter lim="800000"/>
            <a:headEnd/>
            <a:tailEnd/>
          </a:ln>
        </p:spPr>
        <p:txBody>
          <a:bodyPr wrap="none">
            <a:spAutoFit/>
          </a:bodyPr>
          <a:lstStyle/>
          <a:p>
            <a:pPr algn="ctr">
              <a:spcBef>
                <a:spcPct val="20000"/>
              </a:spcBef>
            </a:pPr>
            <a:r>
              <a:rPr lang="en-US" sz="1600">
                <a:solidFill>
                  <a:schemeClr val="bg1"/>
                </a:solidFill>
              </a:rPr>
              <a:t>Application</a:t>
            </a:r>
          </a:p>
        </p:txBody>
      </p:sp>
      <p:sp>
        <p:nvSpPr>
          <p:cNvPr id="19" name="Right Arrow 18"/>
          <p:cNvSpPr/>
          <p:nvPr/>
        </p:nvSpPr>
        <p:spPr bwMode="auto">
          <a:xfrm>
            <a:off x="4800600" y="5562600"/>
            <a:ext cx="914400" cy="362646"/>
          </a:xfrm>
          <a:prstGeom prst="rightArrow">
            <a:avLst/>
          </a:prstGeom>
          <a:solidFill>
            <a:schemeClr val="accent1">
              <a:lumMod val="60000"/>
              <a:lumOff val="4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20000"/>
              </a:spcBef>
              <a:defRPr/>
            </a:pPr>
            <a:endParaRPr lang="en-US">
              <a:latin typeface="Arial" charset="0"/>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362200" y="-12700"/>
            <a:ext cx="6400800" cy="914400"/>
          </a:xfrm>
        </p:spPr>
        <p:txBody>
          <a:bodyPr/>
          <a:lstStyle/>
          <a:p>
            <a:pPr algn="ctr" eaLnBrk="1" hangingPunct="1"/>
            <a:r>
              <a:rPr lang="en-US" sz="3600" dirty="0" smtClean="0">
                <a:solidFill>
                  <a:schemeClr val="bg1"/>
                </a:solidFill>
              </a:rPr>
              <a:t>Working across disciplines</a:t>
            </a:r>
          </a:p>
        </p:txBody>
      </p:sp>
      <p:sp>
        <p:nvSpPr>
          <p:cNvPr id="8195" name="Rectangle 3"/>
          <p:cNvSpPr>
            <a:spLocks noGrp="1" noChangeArrowheads="1"/>
          </p:cNvSpPr>
          <p:nvPr>
            <p:ph idx="1"/>
          </p:nvPr>
        </p:nvSpPr>
        <p:spPr>
          <a:xfrm>
            <a:off x="533400" y="1066800"/>
            <a:ext cx="7848600" cy="3170099"/>
          </a:xfrm>
        </p:spPr>
        <p:txBody>
          <a:bodyPr/>
          <a:lstStyle/>
          <a:p>
            <a:pPr marL="230187" lvl="1" indent="0" eaLnBrk="1" hangingPunct="1">
              <a:buSzPct val="130000"/>
              <a:buNone/>
            </a:pPr>
            <a:r>
              <a:rPr lang="en-US" b="1" dirty="0" smtClean="0">
                <a:solidFill>
                  <a:schemeClr val="accent1">
                    <a:lumMod val="75000"/>
                  </a:schemeClr>
                </a:solidFill>
              </a:rPr>
              <a:t>Several current NIH training grants:</a:t>
            </a:r>
          </a:p>
          <a:p>
            <a:pPr marL="679450" lvl="1" indent="-449263" eaLnBrk="1" hangingPunct="1">
              <a:spcBef>
                <a:spcPct val="0"/>
              </a:spcBef>
              <a:buSzPct val="130000"/>
              <a:buFont typeface="Times"/>
              <a:buNone/>
            </a:pPr>
            <a:r>
              <a:rPr lang="en-US" sz="2000" i="1" dirty="0" smtClean="0"/>
              <a:t>	-  Alcoholism		- Neuroscience (3)</a:t>
            </a:r>
          </a:p>
          <a:p>
            <a:pPr marL="679450" lvl="1" indent="-449263" eaLnBrk="1" hangingPunct="1">
              <a:spcBef>
                <a:spcPct val="0"/>
              </a:spcBef>
              <a:buSzPct val="130000"/>
              <a:buFont typeface="Times"/>
              <a:buNone/>
            </a:pPr>
            <a:r>
              <a:rPr lang="en-US" sz="2400" dirty="0" smtClean="0"/>
              <a:t>	</a:t>
            </a:r>
            <a:r>
              <a:rPr lang="en-US" sz="2000" i="1" dirty="0" smtClean="0"/>
              <a:t>-</a:t>
            </a:r>
            <a:r>
              <a:rPr lang="en-US" sz="2400" dirty="0" smtClean="0"/>
              <a:t> </a:t>
            </a:r>
            <a:r>
              <a:rPr lang="en-US" sz="2000" i="1" dirty="0" smtClean="0"/>
              <a:t>Cancer biology		- Molecular medicine</a:t>
            </a:r>
            <a:endParaRPr lang="en-US" sz="2400" dirty="0" smtClean="0"/>
          </a:p>
          <a:p>
            <a:pPr marL="679450" lvl="1" indent="-449263" eaLnBrk="1" hangingPunct="1">
              <a:spcBef>
                <a:spcPct val="0"/>
              </a:spcBef>
              <a:buSzPct val="130000"/>
              <a:buFont typeface="Times"/>
              <a:buNone/>
            </a:pPr>
            <a:r>
              <a:rPr lang="en-US" sz="2400" dirty="0" smtClean="0"/>
              <a:t>	</a:t>
            </a:r>
            <a:r>
              <a:rPr lang="en-US" sz="2000" i="1" dirty="0" smtClean="0"/>
              <a:t>-</a:t>
            </a:r>
            <a:r>
              <a:rPr lang="en-US" sz="2400" dirty="0" smtClean="0"/>
              <a:t> </a:t>
            </a:r>
            <a:r>
              <a:rPr lang="en-US" sz="2000" i="1" dirty="0" smtClean="0"/>
              <a:t>Drug abuse		- Microbiology and immunology</a:t>
            </a:r>
          </a:p>
          <a:p>
            <a:pPr marL="679450" lvl="1" indent="-449263" eaLnBrk="1" hangingPunct="1">
              <a:spcBef>
                <a:spcPct val="0"/>
              </a:spcBef>
              <a:buSzPct val="130000"/>
              <a:buFont typeface="Times"/>
              <a:buNone/>
            </a:pPr>
            <a:r>
              <a:rPr lang="en-US" sz="2000" dirty="0" smtClean="0"/>
              <a:t>	- </a:t>
            </a:r>
            <a:r>
              <a:rPr lang="en-US" sz="2000" i="1" dirty="0" smtClean="0"/>
              <a:t>Lipid science and inflammation</a:t>
            </a:r>
            <a:r>
              <a:rPr lang="en-US" sz="2000" dirty="0" smtClean="0"/>
              <a:t> </a:t>
            </a:r>
          </a:p>
          <a:p>
            <a:pPr marL="679450" lvl="1" indent="-449263">
              <a:spcBef>
                <a:spcPct val="0"/>
              </a:spcBef>
              <a:buSzPct val="130000"/>
              <a:buNone/>
            </a:pPr>
            <a:r>
              <a:rPr lang="en-US" sz="2000" dirty="0"/>
              <a:t>	</a:t>
            </a:r>
            <a:r>
              <a:rPr lang="en-US" sz="2000" i="1" dirty="0" smtClean="0"/>
              <a:t>- PREP, EICS		- Radiation Oncology (TRADONC) 				T32,  postdoctoral </a:t>
            </a:r>
          </a:p>
        </p:txBody>
      </p:sp>
      <p:sp>
        <p:nvSpPr>
          <p:cNvPr id="5" name="Rectangle 3"/>
          <p:cNvSpPr txBox="1">
            <a:spLocks noChangeArrowheads="1"/>
          </p:cNvSpPr>
          <p:nvPr/>
        </p:nvSpPr>
        <p:spPr>
          <a:xfrm>
            <a:off x="457200" y="4203918"/>
            <a:ext cx="8229600" cy="1815882"/>
          </a:xfrm>
          <a:prstGeom prst="rect">
            <a:avLst/>
          </a:prstGeom>
        </p:spPr>
        <p:txBody>
          <a:bodyPr vert="horz" wrap="square" lIns="0" tIns="0" rIns="0" bIns="0" rtlCol="0">
            <a:spAutoFit/>
          </a:bodyPr>
          <a:lstStyle>
            <a:lvl1pPr marL="2317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1pPr>
            <a:lvl2pPr marL="4572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2pPr>
            <a:lvl3pPr marL="6889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3pPr>
            <a:lvl4pPr marL="914400" indent="-22542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4pPr>
            <a:lvl5pPr marL="1146175" indent="-231775" algn="l" defTabSz="914400" rtl="0" eaLnBrk="1" latinLnBrk="0" hangingPunct="1">
              <a:spcBef>
                <a:spcPts val="0"/>
              </a:spcBef>
              <a:spcAft>
                <a:spcPts val="1200"/>
              </a:spcAft>
              <a:buFont typeface="Arial" pitchFamily="34" charset="0"/>
              <a:buChar char="•"/>
              <a:defRPr sz="2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0187" lvl="1" indent="0">
              <a:buSzPct val="130000"/>
              <a:buFont typeface="Arial" pitchFamily="34" charset="0"/>
              <a:buNone/>
            </a:pPr>
            <a:r>
              <a:rPr lang="en-US" sz="2400" b="1" dirty="0" smtClean="0">
                <a:solidFill>
                  <a:schemeClr val="accent1">
                    <a:lumMod val="75000"/>
                  </a:schemeClr>
                </a:solidFill>
              </a:rPr>
              <a:t>At least 3 in process</a:t>
            </a:r>
            <a:r>
              <a:rPr lang="en-US" b="1" dirty="0" smtClean="0">
                <a:solidFill>
                  <a:schemeClr val="accent1">
                    <a:lumMod val="75000"/>
                  </a:schemeClr>
                </a:solidFill>
              </a:rPr>
              <a:t>:</a:t>
            </a:r>
          </a:p>
          <a:p>
            <a:pPr marL="230187" lvl="1" indent="0">
              <a:buSzPct val="130000"/>
              <a:buFont typeface="Arial" pitchFamily="34" charset="0"/>
              <a:buNone/>
            </a:pPr>
            <a:r>
              <a:rPr lang="en-US" sz="2000" b="1" i="1" dirty="0" smtClean="0">
                <a:solidFill>
                  <a:schemeClr val="accent1">
                    <a:lumMod val="75000"/>
                  </a:schemeClr>
                </a:solidFill>
              </a:rPr>
              <a:t>	- </a:t>
            </a:r>
            <a:r>
              <a:rPr lang="en-US" sz="2000" i="1" dirty="0" smtClean="0"/>
              <a:t>Regenerative Medicine, IRACDA (postdocs), EICS (renewal)</a:t>
            </a:r>
          </a:p>
          <a:p>
            <a:pPr marL="679450" lvl="1" indent="-449263">
              <a:spcBef>
                <a:spcPct val="0"/>
              </a:spcBef>
              <a:buSzPct val="130000"/>
              <a:buFont typeface="Times"/>
              <a:buNone/>
            </a:pPr>
            <a:endParaRPr lang="en-US" sz="2000" i="1" dirty="0" smtClean="0"/>
          </a:p>
          <a:p>
            <a:pPr marL="679450" lvl="1" indent="-449263">
              <a:spcBef>
                <a:spcPct val="0"/>
              </a:spcBef>
              <a:buSzPct val="130000"/>
              <a:buFont typeface="Times"/>
              <a:buNone/>
            </a:pPr>
            <a:r>
              <a:rPr lang="en-US" sz="2000" dirty="0" smtClean="0"/>
              <a:t> 	</a:t>
            </a:r>
          </a:p>
        </p:txBody>
      </p:sp>
      <p:sp>
        <p:nvSpPr>
          <p:cNvPr id="3" name="Rectangle 2"/>
          <p:cNvSpPr/>
          <p:nvPr/>
        </p:nvSpPr>
        <p:spPr>
          <a:xfrm>
            <a:off x="480060" y="5257800"/>
            <a:ext cx="8229600" cy="1015663"/>
          </a:xfrm>
          <a:prstGeom prst="rect">
            <a:avLst/>
          </a:prstGeom>
        </p:spPr>
        <p:txBody>
          <a:bodyPr wrap="square">
            <a:spAutoFit/>
          </a:bodyPr>
          <a:lstStyle/>
          <a:p>
            <a:pPr marL="230187" lvl="1">
              <a:buSzPct val="130000"/>
            </a:pPr>
            <a:r>
              <a:rPr lang="en-US" sz="2000" i="1" dirty="0">
                <a:solidFill>
                  <a:prstClr val="black"/>
                </a:solidFill>
              </a:rPr>
              <a:t>The Graduate School supports these with boilerplate text, data collection for tables, letters of support, and often direct grant writing. Commitment to finish the installation of the Training Grant Repository which was stalled.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subTitle" idx="4294967295"/>
          </p:nvPr>
        </p:nvSpPr>
        <p:spPr>
          <a:xfrm>
            <a:off x="1143000" y="914400"/>
            <a:ext cx="8001000" cy="1295400"/>
          </a:xfrm>
        </p:spPr>
        <p:txBody>
          <a:bodyPr/>
          <a:lstStyle/>
          <a:p>
            <a:pPr marL="228600" indent="-228600" eaLnBrk="1" hangingPunct="1"/>
            <a:r>
              <a:rPr lang="en-US" sz="2800" u="sng" dirty="0" smtClean="0"/>
              <a:t>Joint Degrees:</a:t>
            </a:r>
            <a:endParaRPr lang="en-US" sz="2000" dirty="0" smtClean="0"/>
          </a:p>
          <a:p>
            <a:pPr marL="228600" indent="-228600" eaLnBrk="1" hangingPunct="1">
              <a:buFontTx/>
              <a:buChar char="•"/>
            </a:pPr>
            <a:r>
              <a:rPr lang="en-US" sz="2000" dirty="0" smtClean="0"/>
              <a:t>MD/PhD - with the WFU School of Medicine</a:t>
            </a:r>
          </a:p>
          <a:p>
            <a:pPr marL="228600" indent="-228600" eaLnBrk="1" hangingPunct="1">
              <a:buFontTx/>
              <a:buChar char="•"/>
            </a:pPr>
            <a:r>
              <a:rPr lang="en-US" sz="2000" dirty="0" smtClean="0"/>
              <a:t>PhD/MBA - with the WFU Schools of Business</a:t>
            </a:r>
            <a:endParaRPr lang="en-US" sz="2000" b="0" dirty="0" smtClean="0"/>
          </a:p>
          <a:p>
            <a:pPr marL="228600" indent="-228600" eaLnBrk="1" hangingPunct="1"/>
            <a:endParaRPr lang="en-US" sz="2000" b="0" dirty="0" smtClean="0"/>
          </a:p>
          <a:p>
            <a:pPr marL="228600" indent="-228600" eaLnBrk="1" hangingPunct="1">
              <a:buFontTx/>
              <a:buChar char="•"/>
            </a:pPr>
            <a:endParaRPr lang="en-US" sz="2200" dirty="0" smtClean="0"/>
          </a:p>
        </p:txBody>
      </p:sp>
      <p:pic>
        <p:nvPicPr>
          <p:cNvPr id="11268" name="Picture 4" descr="Copy of WFU_Management_H_RGB"/>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38200" y="2209800"/>
            <a:ext cx="2971800" cy="1346200"/>
          </a:xfrm>
          <a:prstGeom prst="rect">
            <a:avLst/>
          </a:prstGeom>
          <a:noFill/>
          <a:ln w="9525">
            <a:noFill/>
            <a:miter lim="800000"/>
            <a:headEnd/>
            <a:tailEnd/>
          </a:ln>
        </p:spPr>
      </p:pic>
      <p:pic>
        <p:nvPicPr>
          <p:cNvPr id="11269" name="Picture 5" descr="wfusm_horz_color[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648200" y="2197100"/>
            <a:ext cx="3200400" cy="1317625"/>
          </a:xfrm>
          <a:prstGeom prst="rect">
            <a:avLst/>
          </a:prstGeom>
          <a:noFill/>
          <a:ln w="9525">
            <a:noFill/>
            <a:miter lim="800000"/>
            <a:headEnd/>
            <a:tailEnd/>
          </a:ln>
        </p:spPr>
      </p:pic>
      <p:sp>
        <p:nvSpPr>
          <p:cNvPr id="11270" name="Rectangle 6"/>
          <p:cNvSpPr>
            <a:spLocks noChangeArrowheads="1"/>
          </p:cNvSpPr>
          <p:nvPr/>
        </p:nvSpPr>
        <p:spPr bwMode="auto">
          <a:xfrm>
            <a:off x="609600" y="3733800"/>
            <a:ext cx="7315200" cy="2678113"/>
          </a:xfrm>
          <a:prstGeom prst="rect">
            <a:avLst/>
          </a:prstGeom>
          <a:noFill/>
          <a:ln w="9525">
            <a:noFill/>
            <a:miter lim="800000"/>
            <a:headEnd/>
            <a:tailEnd/>
          </a:ln>
        </p:spPr>
        <p:txBody>
          <a:bodyPr>
            <a:spAutoFit/>
          </a:bodyPr>
          <a:lstStyle/>
          <a:p>
            <a:pPr>
              <a:spcBef>
                <a:spcPct val="20000"/>
              </a:spcBef>
            </a:pPr>
            <a:r>
              <a:rPr lang="en-US" sz="2800" b="1" u="sng" dirty="0"/>
              <a:t>Unique Training:</a:t>
            </a:r>
            <a:endParaRPr lang="en-US" sz="2000" b="1" dirty="0"/>
          </a:p>
          <a:p>
            <a:pPr>
              <a:spcBef>
                <a:spcPct val="20000"/>
              </a:spcBef>
              <a:buFontTx/>
              <a:buChar char="•"/>
            </a:pPr>
            <a:r>
              <a:rPr lang="en-US" sz="2000" b="1" dirty="0"/>
              <a:t> Translational Science</a:t>
            </a:r>
          </a:p>
          <a:p>
            <a:pPr>
              <a:spcBef>
                <a:spcPct val="20000"/>
              </a:spcBef>
              <a:buFontTx/>
              <a:buChar char="•"/>
            </a:pPr>
            <a:r>
              <a:rPr lang="en-US" sz="2000" b="1" dirty="0" smtClean="0"/>
              <a:t> Internships </a:t>
            </a:r>
            <a:r>
              <a:rPr lang="en-US" sz="2000" b="1" dirty="0"/>
              <a:t>with industry</a:t>
            </a:r>
          </a:p>
          <a:p>
            <a:pPr>
              <a:spcBef>
                <a:spcPct val="20000"/>
              </a:spcBef>
              <a:buFontTx/>
              <a:buChar char="•"/>
            </a:pPr>
            <a:r>
              <a:rPr lang="en-US" sz="2000" b="1" dirty="0"/>
              <a:t> Training through the Translational Science Institute</a:t>
            </a:r>
          </a:p>
          <a:p>
            <a:pPr>
              <a:spcBef>
                <a:spcPct val="20000"/>
              </a:spcBef>
              <a:buFontTx/>
              <a:buChar char="•"/>
            </a:pPr>
            <a:r>
              <a:rPr lang="en-US" sz="2000" b="1" dirty="0"/>
              <a:t> Teaching assistant workshops</a:t>
            </a:r>
          </a:p>
          <a:p>
            <a:pPr>
              <a:spcBef>
                <a:spcPct val="20000"/>
              </a:spcBef>
              <a:buFontTx/>
              <a:buChar char="•"/>
            </a:pPr>
            <a:r>
              <a:rPr lang="en-US" sz="2000" b="1" dirty="0"/>
              <a:t> Extensive, multiyear engagement with Professional Development and Responsible Conduct of Research</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rotWithShape="1">
          <a:blip r:embed="rId2" cstate="print"/>
          <a:srcRect l="23743" t="25032" r="6145"/>
          <a:stretch/>
        </p:blipFill>
        <p:spPr bwMode="auto">
          <a:xfrm>
            <a:off x="609600" y="525780"/>
            <a:ext cx="8039100" cy="596074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3"/>
          <p:cNvSpPr txBox="1">
            <a:spLocks noChangeArrowheads="1"/>
          </p:cNvSpPr>
          <p:nvPr/>
        </p:nvSpPr>
        <p:spPr bwMode="auto">
          <a:xfrm>
            <a:off x="845820" y="350520"/>
            <a:ext cx="73152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100" b="1" dirty="0">
                <a:solidFill>
                  <a:schemeClr val="accent1">
                    <a:lumMod val="75000"/>
                  </a:schemeClr>
                </a:solidFill>
              </a:rPr>
              <a:t>Distribution of Biomedical Science PhDs by</a:t>
            </a:r>
            <a:br>
              <a:rPr lang="en-US" sz="2100" b="1" dirty="0">
                <a:solidFill>
                  <a:schemeClr val="accent1">
                    <a:lumMod val="75000"/>
                  </a:schemeClr>
                </a:solidFill>
              </a:rPr>
            </a:br>
            <a:r>
              <a:rPr lang="en-US" sz="2100" b="1" dirty="0">
                <a:solidFill>
                  <a:schemeClr val="accent1">
                    <a:lumMod val="75000"/>
                  </a:schemeClr>
                </a:solidFill>
              </a:rPr>
              <a:t>Sector of Employment</a:t>
            </a:r>
          </a:p>
        </p:txBody>
      </p:sp>
      <p:sp>
        <p:nvSpPr>
          <p:cNvPr id="53253" name="Rectangle 6"/>
          <p:cNvSpPr>
            <a:spLocks noChangeArrowheads="1"/>
          </p:cNvSpPr>
          <p:nvPr/>
        </p:nvSpPr>
        <p:spPr bwMode="auto">
          <a:xfrm>
            <a:off x="228600" y="6248400"/>
            <a:ext cx="807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eaLnBrk="1" hangingPunct="1">
              <a:spcBef>
                <a:spcPct val="30000"/>
              </a:spcBef>
            </a:pPr>
            <a:r>
              <a:rPr lang="en-US" b="1" dirty="0">
                <a:solidFill>
                  <a:srgbClr val="000000"/>
                </a:solidFill>
              </a:rPr>
              <a:t>Source:</a:t>
            </a:r>
            <a:r>
              <a:rPr lang="en-US" b="1" dirty="0">
                <a:solidFill>
                  <a:schemeClr val="tx2"/>
                </a:solidFill>
              </a:rPr>
              <a:t> http://sestat.nsf.gov/</a:t>
            </a:r>
          </a:p>
        </p:txBody>
      </p:sp>
      <p:pic>
        <p:nvPicPr>
          <p:cNvPr id="3075" name="Picture 3"/>
          <p:cNvPicPr>
            <a:picLocks noChangeAspect="1" noChangeArrowheads="1"/>
          </p:cNvPicPr>
          <p:nvPr/>
        </p:nvPicPr>
        <p:blipFill rotWithShape="1">
          <a:blip r:embed="rId3" cstate="print">
            <a:clrChange>
              <a:clrFrom>
                <a:srgbClr val="E1DE44"/>
              </a:clrFrom>
              <a:clrTo>
                <a:srgbClr val="E1DE44">
                  <a:alpha val="0"/>
                </a:srgbClr>
              </a:clrTo>
            </a:clrChange>
            <a:extLst>
              <a:ext uri="{BEBA8EAE-BF5A-486C-A8C5-ECC9F3942E4B}">
                <a14:imgProps xmlns:a14="http://schemas.microsoft.com/office/drawing/2010/main">
                  <a14:imgLayer r:embed="rId4">
                    <a14:imgEffect>
                      <a14:colorTemperature colorTemp="4000"/>
                    </a14:imgEffect>
                    <a14:imgEffect>
                      <a14:saturation sat="104000"/>
                    </a14:imgEffect>
                  </a14:imgLayer>
                </a14:imgProps>
              </a:ext>
              <a:ext uri="{28A0092B-C50C-407E-A947-70E740481C1C}">
                <a14:useLocalDpi xmlns:a14="http://schemas.microsoft.com/office/drawing/2010/main" val="0"/>
              </a:ext>
            </a:extLst>
          </a:blip>
          <a:srcRect l="17462" r="3677" b="19512"/>
          <a:stretch/>
        </p:blipFill>
        <p:spPr bwMode="auto">
          <a:xfrm>
            <a:off x="1150620" y="1447800"/>
            <a:ext cx="6865620" cy="4298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8367" y="1447800"/>
            <a:ext cx="700833" cy="369332"/>
          </a:xfrm>
          <a:prstGeom prst="rect">
            <a:avLst/>
          </a:prstGeom>
          <a:noFill/>
        </p:spPr>
        <p:txBody>
          <a:bodyPr wrap="none" rtlCol="0">
            <a:spAutoFit/>
          </a:bodyPr>
          <a:lstStyle/>
          <a:p>
            <a:r>
              <a:rPr lang="en-US" dirty="0" smtClean="0"/>
              <a:t>100%</a:t>
            </a:r>
            <a:endParaRPr lang="en-US" dirty="0"/>
          </a:p>
        </p:txBody>
      </p:sp>
      <p:sp>
        <p:nvSpPr>
          <p:cNvPr id="13" name="TextBox 12"/>
          <p:cNvSpPr txBox="1"/>
          <p:nvPr/>
        </p:nvSpPr>
        <p:spPr>
          <a:xfrm>
            <a:off x="635386" y="3440668"/>
            <a:ext cx="583814" cy="369332"/>
          </a:xfrm>
          <a:prstGeom prst="rect">
            <a:avLst/>
          </a:prstGeom>
          <a:noFill/>
        </p:spPr>
        <p:txBody>
          <a:bodyPr wrap="none" rtlCol="0">
            <a:spAutoFit/>
          </a:bodyPr>
          <a:lstStyle/>
          <a:p>
            <a:r>
              <a:rPr lang="en-US" dirty="0"/>
              <a:t>5</a:t>
            </a:r>
            <a:r>
              <a:rPr lang="en-US" dirty="0" smtClean="0"/>
              <a:t>0%</a:t>
            </a:r>
            <a:endParaRPr lang="en-US" dirty="0"/>
          </a:p>
        </p:txBody>
      </p:sp>
      <p:sp>
        <p:nvSpPr>
          <p:cNvPr id="14" name="TextBox 13"/>
          <p:cNvSpPr txBox="1"/>
          <p:nvPr/>
        </p:nvSpPr>
        <p:spPr>
          <a:xfrm>
            <a:off x="914400" y="5726668"/>
            <a:ext cx="652743" cy="369332"/>
          </a:xfrm>
          <a:prstGeom prst="rect">
            <a:avLst/>
          </a:prstGeom>
          <a:noFill/>
        </p:spPr>
        <p:txBody>
          <a:bodyPr wrap="none" rtlCol="0">
            <a:spAutoFit/>
          </a:bodyPr>
          <a:lstStyle/>
          <a:p>
            <a:r>
              <a:rPr lang="en-US" dirty="0" smtClean="0"/>
              <a:t>1973</a:t>
            </a:r>
            <a:endParaRPr lang="en-US" dirty="0"/>
          </a:p>
        </p:txBody>
      </p:sp>
      <p:sp>
        <p:nvSpPr>
          <p:cNvPr id="15" name="TextBox 14"/>
          <p:cNvSpPr txBox="1"/>
          <p:nvPr/>
        </p:nvSpPr>
        <p:spPr>
          <a:xfrm>
            <a:off x="7576857" y="5726668"/>
            <a:ext cx="652743" cy="369332"/>
          </a:xfrm>
          <a:prstGeom prst="rect">
            <a:avLst/>
          </a:prstGeom>
          <a:noFill/>
        </p:spPr>
        <p:txBody>
          <a:bodyPr wrap="none" rtlCol="0">
            <a:spAutoFit/>
          </a:bodyPr>
          <a:lstStyle/>
          <a:p>
            <a:r>
              <a:rPr lang="en-US" dirty="0" smtClean="0"/>
              <a:t>2006</a:t>
            </a:r>
            <a:endParaRPr lang="en-US" dirty="0"/>
          </a:p>
        </p:txBody>
      </p:sp>
      <p:sp>
        <p:nvSpPr>
          <p:cNvPr id="9" name="Right Brace 8"/>
          <p:cNvSpPr/>
          <p:nvPr/>
        </p:nvSpPr>
        <p:spPr>
          <a:xfrm>
            <a:off x="8077200" y="2286000"/>
            <a:ext cx="381000" cy="1295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96050283"/>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792480" y="697468"/>
            <a:ext cx="7772400" cy="553998"/>
          </a:xfrm>
        </p:spPr>
        <p:txBody>
          <a:bodyPr/>
          <a:lstStyle/>
          <a:p>
            <a:pPr eaLnBrk="1" hangingPunct="1"/>
            <a:r>
              <a:rPr lang="en-US" dirty="0" smtClean="0"/>
              <a:t>Innovation Focus</a:t>
            </a:r>
          </a:p>
        </p:txBody>
      </p:sp>
      <p:pic>
        <p:nvPicPr>
          <p:cNvPr id="12294" name="Picture 4" descr="http://duende.uoregon.edu/~hsu/blogfiles/gecko.jpg"/>
          <p:cNvPicPr>
            <a:picLocks noChangeAspect="1" noChangeArrowheads="1"/>
          </p:cNvPicPr>
          <p:nvPr/>
        </p:nvPicPr>
        <p:blipFill>
          <a:blip r:embed="rId3" cstate="print"/>
          <a:srcRect/>
          <a:stretch>
            <a:fillRect/>
          </a:stretch>
        </p:blipFill>
        <p:spPr bwMode="auto">
          <a:xfrm rot="16200000">
            <a:off x="-561975" y="3000375"/>
            <a:ext cx="4552950" cy="1752600"/>
          </a:xfrm>
          <a:prstGeom prst="rect">
            <a:avLst/>
          </a:prstGeom>
          <a:noFill/>
          <a:ln w="9525">
            <a:noFill/>
            <a:miter lim="800000"/>
            <a:headEnd/>
            <a:tailEnd/>
          </a:ln>
        </p:spPr>
      </p:pic>
      <p:sp>
        <p:nvSpPr>
          <p:cNvPr id="2" name="Rectangle 1"/>
          <p:cNvSpPr/>
          <p:nvPr/>
        </p:nvSpPr>
        <p:spPr>
          <a:xfrm>
            <a:off x="2971800" y="1828800"/>
            <a:ext cx="6019800" cy="2800767"/>
          </a:xfrm>
          <a:prstGeom prst="rect">
            <a:avLst/>
          </a:prstGeom>
        </p:spPr>
        <p:txBody>
          <a:bodyPr wrap="square">
            <a:spAutoFit/>
          </a:bodyPr>
          <a:lstStyle/>
          <a:p>
            <a:pPr marL="285750" indent="-285750">
              <a:buFont typeface="Arial" pitchFamily="34" charset="0"/>
              <a:buChar char="•"/>
            </a:pPr>
            <a:r>
              <a:rPr lang="en-US" sz="2400" dirty="0" smtClean="0"/>
              <a:t>PhD/MBA Program</a:t>
            </a:r>
          </a:p>
          <a:p>
            <a:pPr marL="285750" indent="-285750">
              <a:buFont typeface="Arial" pitchFamily="34" charset="0"/>
              <a:buChar char="•"/>
            </a:pPr>
            <a:r>
              <a:rPr lang="en-US" sz="2400" dirty="0" smtClean="0"/>
              <a:t>Certificate in Science Management</a:t>
            </a:r>
          </a:p>
          <a:p>
            <a:pPr marL="285750" indent="-285750">
              <a:buFont typeface="Arial" pitchFamily="34" charset="0"/>
              <a:buChar char="•"/>
            </a:pPr>
            <a:r>
              <a:rPr lang="en-US" sz="2400" dirty="0" smtClean="0"/>
              <a:t>Industry Internships</a:t>
            </a:r>
          </a:p>
          <a:p>
            <a:pPr marL="285750" indent="-285750">
              <a:buFont typeface="Arial" pitchFamily="34" charset="0"/>
              <a:buChar char="•"/>
            </a:pPr>
            <a:r>
              <a:rPr lang="en-US" sz="2400" dirty="0" smtClean="0"/>
              <a:t>OTAM Internships</a:t>
            </a:r>
          </a:p>
          <a:p>
            <a:pPr marL="285750" indent="-285750">
              <a:buFont typeface="Arial" pitchFamily="34" charset="0"/>
              <a:buChar char="•"/>
            </a:pPr>
            <a:r>
              <a:rPr lang="en-US" sz="2400" dirty="0" smtClean="0"/>
              <a:t>Partnerships with IEI </a:t>
            </a:r>
          </a:p>
          <a:p>
            <a:pPr lvl="1"/>
            <a:r>
              <a:rPr lang="en-US" sz="2000" dirty="0" smtClean="0"/>
              <a:t>(Commercializing Innovation, Regulatory classes)</a:t>
            </a:r>
          </a:p>
          <a:p>
            <a:pPr marL="285750" indent="-285750">
              <a:buFont typeface="Arial" pitchFamily="34" charset="0"/>
              <a:buChar char="•"/>
            </a:pPr>
            <a:endParaRPr lang="en-US" dirty="0" smtClean="0"/>
          </a:p>
          <a:p>
            <a:pPr marL="285750" indent="-285750">
              <a:buFont typeface="Arial" pitchFamily="34" charset="0"/>
              <a:buChar char="•"/>
            </a:pPr>
            <a:endParaRPr lang="en-US" dirty="0"/>
          </a:p>
        </p:txBody>
      </p:sp>
      <p:sp>
        <p:nvSpPr>
          <p:cNvPr id="3" name="TextBox 2"/>
          <p:cNvSpPr txBox="1"/>
          <p:nvPr/>
        </p:nvSpPr>
        <p:spPr>
          <a:xfrm>
            <a:off x="3116980" y="4419600"/>
            <a:ext cx="5901552" cy="369332"/>
          </a:xfrm>
          <a:prstGeom prst="rect">
            <a:avLst/>
          </a:prstGeom>
          <a:noFill/>
        </p:spPr>
        <p:txBody>
          <a:bodyPr wrap="none" rtlCol="0">
            <a:spAutoFit/>
          </a:bodyPr>
          <a:lstStyle/>
          <a:p>
            <a:r>
              <a:rPr lang="en-US" dirty="0" smtClean="0">
                <a:solidFill>
                  <a:schemeClr val="accent1">
                    <a:lumMod val="75000"/>
                  </a:schemeClr>
                </a:solidFill>
              </a:rPr>
              <a:t>A knowledge economy requires a workforce with knowledge.</a:t>
            </a:r>
            <a:endParaRPr lang="en-US"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927225275"/>
              </p:ext>
            </p:extLst>
          </p:nvPr>
        </p:nvGraphicFramePr>
        <p:xfrm>
          <a:off x="1219200" y="1597223"/>
          <a:ext cx="5562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543580"/>
            <a:ext cx="7977377" cy="523220"/>
          </a:xfrm>
          <a:prstGeom prst="rect">
            <a:avLst/>
          </a:prstGeom>
          <a:noFill/>
        </p:spPr>
        <p:txBody>
          <a:bodyPr wrap="none" rtlCol="0">
            <a:spAutoFit/>
          </a:bodyPr>
          <a:lstStyle/>
          <a:p>
            <a:r>
              <a:rPr lang="en-US" sz="2800" b="1" dirty="0" smtClean="0"/>
              <a:t>Wake Forest Graduate School Innovation Curriculum</a:t>
            </a:r>
            <a:endParaRPr lang="en-US" sz="2800" b="1" dirty="0"/>
          </a:p>
        </p:txBody>
      </p:sp>
      <p:sp>
        <p:nvSpPr>
          <p:cNvPr id="6" name="TextBox 5"/>
          <p:cNvSpPr txBox="1"/>
          <p:nvPr/>
        </p:nvSpPr>
        <p:spPr>
          <a:xfrm>
            <a:off x="7010400" y="1825823"/>
            <a:ext cx="1029769" cy="369332"/>
          </a:xfrm>
          <a:prstGeom prst="rect">
            <a:avLst/>
          </a:prstGeom>
          <a:noFill/>
        </p:spPr>
        <p:txBody>
          <a:bodyPr wrap="none" rtlCol="0">
            <a:spAutoFit/>
          </a:bodyPr>
          <a:lstStyle/>
          <a:p>
            <a:r>
              <a:rPr lang="en-US" dirty="0" smtClean="0"/>
              <a:t>Years 1-2</a:t>
            </a:r>
            <a:endParaRPr lang="en-US" dirty="0"/>
          </a:p>
        </p:txBody>
      </p:sp>
      <p:sp>
        <p:nvSpPr>
          <p:cNvPr id="7" name="TextBox 6"/>
          <p:cNvSpPr txBox="1"/>
          <p:nvPr/>
        </p:nvSpPr>
        <p:spPr>
          <a:xfrm>
            <a:off x="7010400" y="3121223"/>
            <a:ext cx="1029769" cy="369332"/>
          </a:xfrm>
          <a:prstGeom prst="rect">
            <a:avLst/>
          </a:prstGeom>
          <a:noFill/>
        </p:spPr>
        <p:txBody>
          <a:bodyPr wrap="none" rtlCol="0">
            <a:spAutoFit/>
          </a:bodyPr>
          <a:lstStyle/>
          <a:p>
            <a:r>
              <a:rPr lang="en-US" dirty="0" smtClean="0"/>
              <a:t>Years 2-3</a:t>
            </a:r>
            <a:endParaRPr lang="en-US" dirty="0"/>
          </a:p>
        </p:txBody>
      </p:sp>
      <p:sp>
        <p:nvSpPr>
          <p:cNvPr id="8" name="TextBox 7"/>
          <p:cNvSpPr txBox="1"/>
          <p:nvPr/>
        </p:nvSpPr>
        <p:spPr>
          <a:xfrm>
            <a:off x="7010400" y="4428291"/>
            <a:ext cx="1029769" cy="369332"/>
          </a:xfrm>
          <a:prstGeom prst="rect">
            <a:avLst/>
          </a:prstGeom>
          <a:noFill/>
        </p:spPr>
        <p:txBody>
          <a:bodyPr wrap="none" rtlCol="0">
            <a:spAutoFit/>
          </a:bodyPr>
          <a:lstStyle/>
          <a:p>
            <a:r>
              <a:rPr lang="en-US" dirty="0" smtClean="0"/>
              <a:t>Years 3-5</a:t>
            </a:r>
            <a:endParaRPr lang="en-US" dirty="0"/>
          </a:p>
        </p:txBody>
      </p:sp>
      <p:sp>
        <p:nvSpPr>
          <p:cNvPr id="9" name="TextBox 8"/>
          <p:cNvSpPr txBox="1"/>
          <p:nvPr/>
        </p:nvSpPr>
        <p:spPr>
          <a:xfrm>
            <a:off x="4495800" y="5559623"/>
            <a:ext cx="2621359" cy="307777"/>
          </a:xfrm>
          <a:prstGeom prst="rect">
            <a:avLst/>
          </a:prstGeom>
          <a:noFill/>
        </p:spPr>
        <p:txBody>
          <a:bodyPr wrap="none" rtlCol="0">
            <a:spAutoFit/>
          </a:bodyPr>
          <a:lstStyle/>
          <a:p>
            <a:r>
              <a:rPr lang="en-US" sz="1400" dirty="0" smtClean="0"/>
              <a:t>* Required of all 1</a:t>
            </a:r>
            <a:r>
              <a:rPr lang="en-US" sz="1400" baseline="30000" dirty="0" smtClean="0"/>
              <a:t>st</a:t>
            </a:r>
            <a:r>
              <a:rPr lang="en-US" sz="1400" dirty="0" smtClean="0"/>
              <a:t> year students</a:t>
            </a:r>
            <a:endParaRPr lang="en-US"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71800" y="741402"/>
            <a:ext cx="7315200" cy="553998"/>
          </a:xfrm>
        </p:spPr>
        <p:txBody>
          <a:bodyPr/>
          <a:lstStyle/>
          <a:p>
            <a:r>
              <a:rPr lang="en-US" dirty="0" smtClean="0"/>
              <a:t>Outline</a:t>
            </a:r>
            <a:endParaRPr lang="en-US" dirty="0"/>
          </a:p>
        </p:txBody>
      </p:sp>
      <p:sp>
        <p:nvSpPr>
          <p:cNvPr id="5" name="Subtitle 4"/>
          <p:cNvSpPr>
            <a:spLocks noGrp="1"/>
          </p:cNvSpPr>
          <p:nvPr>
            <p:ph type="subTitle" idx="1"/>
          </p:nvPr>
        </p:nvSpPr>
        <p:spPr>
          <a:xfrm>
            <a:off x="3505200" y="1576387"/>
            <a:ext cx="3062287" cy="2462213"/>
          </a:xfrm>
        </p:spPr>
        <p:txBody>
          <a:bodyPr/>
          <a:lstStyle/>
          <a:p>
            <a:pPr marL="342900" indent="-342900">
              <a:buFont typeface="Arial" pitchFamily="34" charset="0"/>
              <a:buChar char="•"/>
            </a:pPr>
            <a:r>
              <a:rPr lang="en-US" dirty="0" smtClean="0"/>
              <a:t>Current Snapshot</a:t>
            </a:r>
          </a:p>
          <a:p>
            <a:pPr marL="342900" indent="-342900">
              <a:buFont typeface="Arial" pitchFamily="34" charset="0"/>
              <a:buChar char="•"/>
            </a:pPr>
            <a:r>
              <a:rPr lang="en-US" dirty="0" smtClean="0"/>
              <a:t>Recent History</a:t>
            </a:r>
          </a:p>
          <a:p>
            <a:pPr marL="342900" indent="-342900">
              <a:buFont typeface="Arial" pitchFamily="34" charset="0"/>
              <a:buChar char="•"/>
            </a:pPr>
            <a:r>
              <a:rPr lang="en-US" dirty="0" smtClean="0"/>
              <a:t>Current State</a:t>
            </a:r>
          </a:p>
          <a:p>
            <a:pPr marL="342900" indent="-342900">
              <a:buFont typeface="Arial" pitchFamily="34" charset="0"/>
              <a:buChar char="•"/>
            </a:pPr>
            <a:r>
              <a:rPr lang="en-US" dirty="0" smtClean="0">
                <a:solidFill>
                  <a:schemeClr val="tx1"/>
                </a:solidFill>
              </a:rPr>
              <a:t>Next year</a:t>
            </a:r>
          </a:p>
          <a:p>
            <a:pPr marL="342900" indent="-342900">
              <a:buFont typeface="Arial" pitchFamily="34" charset="0"/>
              <a:buChar char="•"/>
            </a:pPr>
            <a:endParaRPr lang="en-US" dirty="0"/>
          </a:p>
        </p:txBody>
      </p:sp>
    </p:spTree>
    <p:extLst>
      <p:ext uri="{BB962C8B-B14F-4D97-AF65-F5344CB8AC3E}">
        <p14:creationId xmlns:p14="http://schemas.microsoft.com/office/powerpoint/2010/main" val="4092013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71800" y="741402"/>
            <a:ext cx="7315200" cy="553998"/>
          </a:xfrm>
        </p:spPr>
        <p:txBody>
          <a:bodyPr/>
          <a:lstStyle/>
          <a:p>
            <a:r>
              <a:rPr lang="en-US" dirty="0" smtClean="0"/>
              <a:t>Outline</a:t>
            </a:r>
            <a:endParaRPr lang="en-US" dirty="0"/>
          </a:p>
        </p:txBody>
      </p:sp>
      <p:sp>
        <p:nvSpPr>
          <p:cNvPr id="5" name="Subtitle 4"/>
          <p:cNvSpPr>
            <a:spLocks noGrp="1"/>
          </p:cNvSpPr>
          <p:nvPr>
            <p:ph type="subTitle" idx="1"/>
          </p:nvPr>
        </p:nvSpPr>
        <p:spPr>
          <a:xfrm>
            <a:off x="3505200" y="1576387"/>
            <a:ext cx="3062287" cy="2462213"/>
          </a:xfrm>
        </p:spPr>
        <p:txBody>
          <a:bodyPr/>
          <a:lstStyle/>
          <a:p>
            <a:pPr marL="342900" indent="-342900">
              <a:buFont typeface="Arial" pitchFamily="34" charset="0"/>
              <a:buChar char="•"/>
            </a:pPr>
            <a:r>
              <a:rPr lang="en-US" dirty="0" smtClean="0">
                <a:solidFill>
                  <a:schemeClr val="accent1">
                    <a:lumMod val="50000"/>
                  </a:schemeClr>
                </a:solidFill>
              </a:rPr>
              <a:t>Current Snapshot</a:t>
            </a:r>
          </a:p>
          <a:p>
            <a:pPr marL="342900" indent="-342900">
              <a:buFont typeface="Arial" pitchFamily="34" charset="0"/>
              <a:buChar char="•"/>
            </a:pPr>
            <a:r>
              <a:rPr lang="en-US" dirty="0" smtClean="0"/>
              <a:t>Recent History</a:t>
            </a:r>
          </a:p>
          <a:p>
            <a:pPr marL="342900" indent="-342900">
              <a:buFont typeface="Arial" pitchFamily="34" charset="0"/>
              <a:buChar char="•"/>
            </a:pPr>
            <a:r>
              <a:rPr lang="en-US" dirty="0" smtClean="0"/>
              <a:t>Current State</a:t>
            </a:r>
          </a:p>
          <a:p>
            <a:pPr marL="342900" indent="-342900">
              <a:buFont typeface="Arial" pitchFamily="34" charset="0"/>
              <a:buChar char="•"/>
            </a:pPr>
            <a:r>
              <a:rPr lang="en-US" dirty="0" smtClean="0"/>
              <a:t>Next year</a:t>
            </a:r>
          </a:p>
          <a:p>
            <a:pPr marL="342900" indent="-342900">
              <a:buFont typeface="Arial" pitchFamily="34" charset="0"/>
              <a:buChar char="•"/>
            </a:pPr>
            <a:endParaRPr lang="en-US" dirty="0"/>
          </a:p>
        </p:txBody>
      </p:sp>
    </p:spTree>
    <p:extLst>
      <p:ext uri="{BB962C8B-B14F-4D97-AF65-F5344CB8AC3E}">
        <p14:creationId xmlns:p14="http://schemas.microsoft.com/office/powerpoint/2010/main" val="1227694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386007"/>
            <a:ext cx="7315200" cy="1661993"/>
          </a:xfrm>
        </p:spPr>
        <p:txBody>
          <a:bodyPr/>
          <a:lstStyle/>
          <a:p>
            <a:r>
              <a:rPr lang="en-US" i="1" dirty="0" smtClean="0">
                <a:latin typeface="+mn-lt"/>
              </a:rPr>
              <a:t>“Determine the thing that can and shall be done, and then we shall find the way.” </a:t>
            </a:r>
            <a:endParaRPr lang="en-US" dirty="0"/>
          </a:p>
        </p:txBody>
      </p:sp>
      <p:sp>
        <p:nvSpPr>
          <p:cNvPr id="4" name="Rectangle 3"/>
          <p:cNvSpPr/>
          <p:nvPr/>
        </p:nvSpPr>
        <p:spPr>
          <a:xfrm>
            <a:off x="4495800" y="2858869"/>
            <a:ext cx="3886200" cy="646331"/>
          </a:xfrm>
          <a:prstGeom prst="rect">
            <a:avLst/>
          </a:prstGeom>
        </p:spPr>
        <p:txBody>
          <a:bodyPr wrap="square">
            <a:spAutoFit/>
          </a:bodyPr>
          <a:lstStyle/>
          <a:p>
            <a:r>
              <a:rPr lang="en-US" sz="3600" dirty="0" smtClean="0">
                <a:solidFill>
                  <a:srgbClr val="9E7E38"/>
                </a:solidFill>
                <a:ea typeface="+mj-ea"/>
                <a:cs typeface="Arial" pitchFamily="34" charset="0"/>
              </a:rPr>
              <a:t>- Abraham Lincoln</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143000"/>
            <a:ext cx="7315200" cy="553998"/>
          </a:xfrm>
        </p:spPr>
        <p:txBody>
          <a:bodyPr/>
          <a:lstStyle/>
          <a:p>
            <a:r>
              <a:rPr lang="en-US" dirty="0" smtClean="0"/>
              <a:t>Committees:</a:t>
            </a:r>
            <a:endParaRPr lang="en-US" dirty="0"/>
          </a:p>
        </p:txBody>
      </p:sp>
      <p:sp>
        <p:nvSpPr>
          <p:cNvPr id="3" name="Subtitle 2"/>
          <p:cNvSpPr>
            <a:spLocks noGrp="1"/>
          </p:cNvSpPr>
          <p:nvPr>
            <p:ph type="subTitle" idx="1"/>
          </p:nvPr>
        </p:nvSpPr>
        <p:spPr>
          <a:xfrm>
            <a:off x="1204913" y="2171700"/>
            <a:ext cx="7315200" cy="4093428"/>
          </a:xfrm>
        </p:spPr>
        <p:txBody>
          <a:bodyPr/>
          <a:lstStyle/>
          <a:p>
            <a:r>
              <a:rPr lang="en-US" dirty="0" smtClean="0"/>
              <a:t>I. Graduate Structure Committee (Early spring)</a:t>
            </a:r>
          </a:p>
          <a:p>
            <a:r>
              <a:rPr lang="en-US" dirty="0"/>
              <a:t>	</a:t>
            </a:r>
            <a:r>
              <a:rPr lang="en-US" dirty="0" smtClean="0"/>
              <a:t>a. Recommendations of either status quo or 	current bicameral model</a:t>
            </a:r>
          </a:p>
          <a:p>
            <a:r>
              <a:rPr lang="en-US" dirty="0" smtClean="0"/>
              <a:t>	b. Current “bicameral” structure includes 	Biomedical and Arts and Sciences Deans </a:t>
            </a:r>
          </a:p>
          <a:p>
            <a:r>
              <a:rPr lang="en-US" dirty="0" smtClean="0"/>
              <a:t>(Term is for the current academic year. No decision yet on what comes after.)</a:t>
            </a:r>
          </a:p>
          <a:p>
            <a:r>
              <a:rPr lang="en-US" dirty="0"/>
              <a:t>	</a:t>
            </a:r>
            <a:endParaRPr lang="en-US" dirty="0" smtClean="0"/>
          </a:p>
          <a:p>
            <a:endParaRPr lang="en-US" dirty="0"/>
          </a:p>
        </p:txBody>
      </p:sp>
    </p:spTree>
    <p:extLst>
      <p:ext uri="{BB962C8B-B14F-4D97-AF65-F5344CB8AC3E}">
        <p14:creationId xmlns:p14="http://schemas.microsoft.com/office/powerpoint/2010/main" val="25012041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143000"/>
            <a:ext cx="7315200" cy="553998"/>
          </a:xfrm>
        </p:spPr>
        <p:txBody>
          <a:bodyPr/>
          <a:lstStyle/>
          <a:p>
            <a:r>
              <a:rPr lang="en-US" dirty="0" smtClean="0"/>
              <a:t>Committees (cont’d):</a:t>
            </a:r>
            <a:endParaRPr lang="en-US" dirty="0"/>
          </a:p>
        </p:txBody>
      </p:sp>
      <p:sp>
        <p:nvSpPr>
          <p:cNvPr id="3" name="Subtitle 2"/>
          <p:cNvSpPr>
            <a:spLocks noGrp="1"/>
          </p:cNvSpPr>
          <p:nvPr>
            <p:ph type="subTitle" idx="1"/>
          </p:nvPr>
        </p:nvSpPr>
        <p:spPr>
          <a:xfrm>
            <a:off x="1204913" y="2171700"/>
            <a:ext cx="7315200" cy="2308324"/>
          </a:xfrm>
        </p:spPr>
        <p:txBody>
          <a:bodyPr/>
          <a:lstStyle/>
          <a:p>
            <a:r>
              <a:rPr lang="en-US" dirty="0" smtClean="0"/>
              <a:t>II. Graduate Finance Committee (Late spring)</a:t>
            </a:r>
          </a:p>
          <a:p>
            <a:r>
              <a:rPr lang="en-US" dirty="0"/>
              <a:t>	</a:t>
            </a:r>
            <a:r>
              <a:rPr lang="en-US" dirty="0" smtClean="0"/>
              <a:t>Charged to examine flow of funds, propose strategies to close gap to offset graduate EVUs.</a:t>
            </a:r>
          </a:p>
          <a:p>
            <a:r>
              <a:rPr lang="en-US" dirty="0"/>
              <a:t>	</a:t>
            </a:r>
            <a:endParaRPr lang="en-US" dirty="0" smtClean="0"/>
          </a:p>
          <a:p>
            <a:endParaRPr lang="en-US" dirty="0"/>
          </a:p>
        </p:txBody>
      </p:sp>
    </p:spTree>
    <p:extLst>
      <p:ext uri="{BB962C8B-B14F-4D97-AF65-F5344CB8AC3E}">
        <p14:creationId xmlns:p14="http://schemas.microsoft.com/office/powerpoint/2010/main" val="15633290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89002"/>
            <a:ext cx="7315200" cy="553998"/>
          </a:xfrm>
        </p:spPr>
        <p:txBody>
          <a:bodyPr/>
          <a:lstStyle/>
          <a:p>
            <a:r>
              <a:rPr lang="en-US" dirty="0" smtClean="0"/>
              <a:t>Recommendations:</a:t>
            </a:r>
            <a:endParaRPr lang="en-US" dirty="0"/>
          </a:p>
        </p:txBody>
      </p:sp>
      <p:sp>
        <p:nvSpPr>
          <p:cNvPr id="3" name="Subtitle 2"/>
          <p:cNvSpPr>
            <a:spLocks noGrp="1"/>
          </p:cNvSpPr>
          <p:nvPr>
            <p:ph type="subTitle" idx="1"/>
          </p:nvPr>
        </p:nvSpPr>
        <p:spPr>
          <a:xfrm>
            <a:off x="685800" y="1371600"/>
            <a:ext cx="7924800" cy="4832092"/>
          </a:xfrm>
        </p:spPr>
        <p:txBody>
          <a:bodyPr/>
          <a:lstStyle/>
          <a:p>
            <a:pPr marL="457200" indent="-457200">
              <a:buAutoNum type="arabicParenR"/>
            </a:pPr>
            <a:r>
              <a:rPr lang="en-US" dirty="0" smtClean="0"/>
              <a:t>Consider a </a:t>
            </a:r>
            <a:r>
              <a:rPr lang="en-US" dirty="0"/>
              <a:t>policy </a:t>
            </a:r>
            <a:r>
              <a:rPr lang="en-US" dirty="0" smtClean="0"/>
              <a:t>for </a:t>
            </a:r>
            <a:r>
              <a:rPr lang="en-US" b="1" dirty="0" smtClean="0"/>
              <a:t>discounted</a:t>
            </a:r>
            <a:r>
              <a:rPr lang="en-US" dirty="0" smtClean="0"/>
              <a:t> tuition to be charged </a:t>
            </a:r>
            <a:r>
              <a:rPr lang="en-US" dirty="0"/>
              <a:t>to research </a:t>
            </a:r>
            <a:r>
              <a:rPr lang="en-US" dirty="0" smtClean="0"/>
              <a:t>grants, to be phased in with new grants. </a:t>
            </a:r>
          </a:p>
          <a:p>
            <a:pPr marL="457200" indent="-457200">
              <a:buAutoNum type="arabicParenR"/>
            </a:pPr>
            <a:r>
              <a:rPr lang="en-US" dirty="0" smtClean="0"/>
              <a:t>Explore </a:t>
            </a:r>
            <a:r>
              <a:rPr lang="en-US" dirty="0"/>
              <a:t>the potential </a:t>
            </a:r>
            <a:r>
              <a:rPr lang="en-US" dirty="0" smtClean="0"/>
              <a:t>of </a:t>
            </a:r>
            <a:r>
              <a:rPr lang="en-US" dirty="0"/>
              <a:t>Master’s programs for which </a:t>
            </a:r>
            <a:r>
              <a:rPr lang="en-US" dirty="0" smtClean="0"/>
              <a:t>students will pay </a:t>
            </a:r>
            <a:r>
              <a:rPr lang="en-US" dirty="0"/>
              <a:t>tuition</a:t>
            </a:r>
            <a:r>
              <a:rPr lang="en-US" dirty="0" smtClean="0"/>
              <a:t>.</a:t>
            </a:r>
          </a:p>
          <a:p>
            <a:pPr marL="457200" indent="-457200">
              <a:buAutoNum type="arabicParenR"/>
            </a:pPr>
            <a:r>
              <a:rPr lang="en-US" dirty="0" smtClean="0"/>
              <a:t>Work to </a:t>
            </a:r>
            <a:r>
              <a:rPr lang="en-US" dirty="0"/>
              <a:t>enhance current revenue-generating activities</a:t>
            </a:r>
            <a:r>
              <a:rPr lang="en-US" dirty="0" smtClean="0"/>
              <a:t>.</a:t>
            </a:r>
          </a:p>
          <a:p>
            <a:pPr marL="457200" indent="-457200">
              <a:buAutoNum type="arabicParenR"/>
            </a:pPr>
            <a:r>
              <a:rPr lang="en-US" dirty="0"/>
              <a:t>Salary support should be provided for faculty </a:t>
            </a:r>
            <a:r>
              <a:rPr lang="en-US" dirty="0" smtClean="0"/>
              <a:t>involved </a:t>
            </a:r>
            <a:r>
              <a:rPr lang="en-US" dirty="0"/>
              <a:t>in graduate teaching and administration. </a:t>
            </a:r>
            <a:endParaRPr lang="en-US" dirty="0" smtClean="0"/>
          </a:p>
          <a:p>
            <a:pPr marL="457200" indent="-457200">
              <a:buAutoNum type="arabicParenR"/>
            </a:pPr>
            <a:r>
              <a:rPr lang="en-US" dirty="0" smtClean="0"/>
              <a:t>Improve student </a:t>
            </a:r>
            <a:r>
              <a:rPr lang="en-US" dirty="0"/>
              <a:t>learning experience as well as the efficiency of faculty </a:t>
            </a:r>
            <a:r>
              <a:rPr lang="en-US" dirty="0" smtClean="0"/>
              <a:t>effort.</a:t>
            </a:r>
          </a:p>
          <a:p>
            <a:pPr marL="457200" indent="-457200">
              <a:buAutoNum type="arabicParenR"/>
            </a:pPr>
            <a:r>
              <a:rPr lang="en-US" dirty="0" smtClean="0"/>
              <a:t>Increased support for graduate </a:t>
            </a:r>
            <a:r>
              <a:rPr lang="en-US" dirty="0"/>
              <a:t>training programs and postdoctoral </a:t>
            </a:r>
            <a:r>
              <a:rPr lang="en-US" dirty="0" smtClean="0"/>
              <a:t>programs.   </a:t>
            </a:r>
            <a:endParaRPr lang="en-US" dirty="0"/>
          </a:p>
        </p:txBody>
      </p:sp>
    </p:spTree>
    <p:extLst>
      <p:ext uri="{BB962C8B-B14F-4D97-AF65-F5344CB8AC3E}">
        <p14:creationId xmlns:p14="http://schemas.microsoft.com/office/powerpoint/2010/main" val="16937830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98602"/>
            <a:ext cx="7315200" cy="553998"/>
          </a:xfrm>
        </p:spPr>
        <p:txBody>
          <a:bodyPr/>
          <a:lstStyle/>
          <a:p>
            <a:r>
              <a:rPr lang="en-US" dirty="0" smtClean="0"/>
              <a:t>Graduate School Actions:</a:t>
            </a:r>
            <a:endParaRPr lang="en-US" dirty="0"/>
          </a:p>
        </p:txBody>
      </p:sp>
      <p:sp>
        <p:nvSpPr>
          <p:cNvPr id="4" name="Subtitle 2"/>
          <p:cNvSpPr>
            <a:spLocks noGrp="1"/>
          </p:cNvSpPr>
          <p:nvPr>
            <p:ph type="subTitle" idx="1"/>
          </p:nvPr>
        </p:nvSpPr>
        <p:spPr>
          <a:xfrm>
            <a:off x="685800" y="2124432"/>
            <a:ext cx="7924800" cy="2523768"/>
          </a:xfrm>
        </p:spPr>
        <p:txBody>
          <a:bodyPr/>
          <a:lstStyle/>
          <a:p>
            <a:pPr marL="457200" indent="-457200">
              <a:buAutoNum type="arabicParenR"/>
            </a:pPr>
            <a:r>
              <a:rPr lang="en-US" dirty="0" smtClean="0"/>
              <a:t>Faculty task forces for </a:t>
            </a:r>
            <a:r>
              <a:rPr lang="en-US" u="sng" dirty="0" smtClean="0"/>
              <a:t>tuition</a:t>
            </a:r>
            <a:r>
              <a:rPr lang="en-US" dirty="0" smtClean="0"/>
              <a:t>, </a:t>
            </a:r>
            <a:r>
              <a:rPr lang="en-US" u="sng" dirty="0" smtClean="0"/>
              <a:t>Master’s</a:t>
            </a:r>
            <a:r>
              <a:rPr lang="en-US" dirty="0" smtClean="0"/>
              <a:t>, and </a:t>
            </a:r>
            <a:r>
              <a:rPr lang="en-US" u="sng" dirty="0" smtClean="0"/>
              <a:t>education</a:t>
            </a:r>
            <a:r>
              <a:rPr lang="en-US" dirty="0" smtClean="0"/>
              <a:t> recommendations. Charges drafted. (Sept 2012)</a:t>
            </a:r>
          </a:p>
          <a:p>
            <a:pPr marL="457200" indent="-457200">
              <a:buAutoNum type="arabicParenR"/>
            </a:pPr>
            <a:r>
              <a:rPr lang="en-US" dirty="0" smtClean="0"/>
              <a:t>Commitment to provide needed programming to complete the </a:t>
            </a:r>
            <a:r>
              <a:rPr lang="en-US" dirty="0" err="1" smtClean="0"/>
              <a:t>Curvita</a:t>
            </a:r>
            <a:r>
              <a:rPr lang="en-US" dirty="0" smtClean="0"/>
              <a:t> installation. (Fall 2012)</a:t>
            </a:r>
          </a:p>
          <a:p>
            <a:pPr marL="457200" indent="-457200">
              <a:buAutoNum type="arabicParenR"/>
            </a:pPr>
            <a:r>
              <a:rPr lang="en-US" dirty="0" smtClean="0"/>
              <a:t>Positive funds flow will be administered for faculty “</a:t>
            </a:r>
            <a:r>
              <a:rPr lang="en-US" dirty="0" err="1" smtClean="0"/>
              <a:t>gEVUs</a:t>
            </a:r>
            <a:r>
              <a:rPr lang="en-US" dirty="0" smtClean="0"/>
              <a:t>” by the Graduate School. Contingent on (1). </a:t>
            </a:r>
            <a:endParaRPr lang="en-US" dirty="0"/>
          </a:p>
        </p:txBody>
      </p:sp>
    </p:spTree>
    <p:extLst>
      <p:ext uri="{BB962C8B-B14F-4D97-AF65-F5344CB8AC3E}">
        <p14:creationId xmlns:p14="http://schemas.microsoft.com/office/powerpoint/2010/main" val="13459701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665202"/>
            <a:ext cx="8458200" cy="553998"/>
          </a:xfrm>
        </p:spPr>
        <p:txBody>
          <a:bodyPr/>
          <a:lstStyle/>
          <a:p>
            <a:pPr eaLnBrk="1" hangingPunct="1"/>
            <a:r>
              <a:rPr lang="en-US" b="1" dirty="0" smtClean="0"/>
              <a:t>New Students </a:t>
            </a:r>
            <a:r>
              <a:rPr lang="en-US" b="1" dirty="0"/>
              <a:t>H</a:t>
            </a:r>
            <a:r>
              <a:rPr lang="en-US" b="1" dirty="0" smtClean="0"/>
              <a:t>ave </a:t>
            </a:r>
            <a:r>
              <a:rPr lang="en-US" b="1" dirty="0"/>
              <a:t>A</a:t>
            </a:r>
            <a:r>
              <a:rPr lang="en-US" b="1" dirty="0" smtClean="0"/>
              <a:t>rrived</a:t>
            </a:r>
            <a:endParaRPr lang="en-US" sz="2000" dirty="0" smtClean="0"/>
          </a:p>
        </p:txBody>
      </p:sp>
      <p:sp>
        <p:nvSpPr>
          <p:cNvPr id="31747" name="Rectangle 3"/>
          <p:cNvSpPr>
            <a:spLocks noGrp="1" noChangeArrowheads="1"/>
          </p:cNvSpPr>
          <p:nvPr>
            <p:ph type="subTitle" idx="4294967295"/>
          </p:nvPr>
        </p:nvSpPr>
        <p:spPr>
          <a:xfrm>
            <a:off x="381000" y="1751886"/>
            <a:ext cx="8534400" cy="3877985"/>
          </a:xfrm>
        </p:spPr>
        <p:txBody>
          <a:bodyPr/>
          <a:lstStyle/>
          <a:p>
            <a:pPr marL="0" indent="228600" eaLnBrk="1" hangingPunct="1">
              <a:buFontTx/>
              <a:buChar char="•"/>
            </a:pPr>
            <a:r>
              <a:rPr lang="en-US" sz="2400" dirty="0" smtClean="0">
                <a:solidFill>
                  <a:schemeClr val="bg2">
                    <a:lumMod val="50000"/>
                  </a:schemeClr>
                </a:solidFill>
              </a:rPr>
              <a:t>Emphasis on mentoring (advisor and peer based)</a:t>
            </a:r>
          </a:p>
          <a:p>
            <a:pPr marL="0" indent="228600" eaLnBrk="1" hangingPunct="1">
              <a:buFontTx/>
              <a:buChar char="•"/>
            </a:pPr>
            <a:r>
              <a:rPr lang="en-US" sz="2400" dirty="0" smtClean="0">
                <a:solidFill>
                  <a:schemeClr val="bg2">
                    <a:lumMod val="50000"/>
                  </a:schemeClr>
                </a:solidFill>
              </a:rPr>
              <a:t>Graduate courses, professional seminars</a:t>
            </a:r>
          </a:p>
          <a:p>
            <a:pPr marL="0" indent="228600" eaLnBrk="1" hangingPunct="1">
              <a:buFontTx/>
              <a:buChar char="•"/>
            </a:pPr>
            <a:r>
              <a:rPr lang="en-US" sz="2400" dirty="0" smtClean="0">
                <a:solidFill>
                  <a:schemeClr val="bg2">
                    <a:lumMod val="50000"/>
                  </a:schemeClr>
                </a:solidFill>
              </a:rPr>
              <a:t>Research resources </a:t>
            </a:r>
          </a:p>
          <a:p>
            <a:pPr marL="0" indent="228600" eaLnBrk="1" hangingPunct="1">
              <a:buFontTx/>
              <a:buChar char="•"/>
            </a:pPr>
            <a:r>
              <a:rPr lang="en-US" sz="2400" dirty="0" smtClean="0">
                <a:solidFill>
                  <a:schemeClr val="bg2">
                    <a:lumMod val="50000"/>
                  </a:schemeClr>
                </a:solidFill>
              </a:rPr>
              <a:t>Grants, fellowships, and other funding opportunities</a:t>
            </a:r>
          </a:p>
          <a:p>
            <a:pPr marL="0" indent="228600" eaLnBrk="1" hangingPunct="1">
              <a:buFontTx/>
              <a:buChar char="•"/>
            </a:pPr>
            <a:r>
              <a:rPr lang="en-US" sz="2400" dirty="0" smtClean="0">
                <a:solidFill>
                  <a:schemeClr val="bg2">
                    <a:lumMod val="50000"/>
                  </a:schemeClr>
                </a:solidFill>
              </a:rPr>
              <a:t>Career and professional services</a:t>
            </a:r>
          </a:p>
          <a:p>
            <a:pPr marL="0" indent="228600" eaLnBrk="1" hangingPunct="1">
              <a:buFontTx/>
              <a:buChar char="•"/>
            </a:pPr>
            <a:r>
              <a:rPr lang="en-US" sz="2400" dirty="0" smtClean="0">
                <a:solidFill>
                  <a:schemeClr val="bg2">
                    <a:lumMod val="50000"/>
                  </a:schemeClr>
                </a:solidFill>
              </a:rPr>
              <a:t>Graduate Student Organizations and Networking</a:t>
            </a:r>
          </a:p>
          <a:p>
            <a:pPr marL="0" indent="228600" eaLnBrk="1" hangingPunct="1">
              <a:buFontTx/>
              <a:buChar char="•"/>
            </a:pPr>
            <a:r>
              <a:rPr lang="en-US" sz="2400" dirty="0" smtClean="0">
                <a:solidFill>
                  <a:schemeClr val="bg2">
                    <a:lumMod val="50000"/>
                  </a:schemeClr>
                </a:solidFill>
              </a:rPr>
              <a:t>Fostering interdisciplinary collaboration within and </a:t>
            </a:r>
            <a:br>
              <a:rPr lang="en-US" sz="2400" dirty="0" smtClean="0">
                <a:solidFill>
                  <a:schemeClr val="bg2">
                    <a:lumMod val="50000"/>
                  </a:schemeClr>
                </a:solidFill>
              </a:rPr>
            </a:br>
            <a:r>
              <a:rPr lang="en-US" sz="2400" dirty="0" smtClean="0">
                <a:solidFill>
                  <a:schemeClr val="bg2">
                    <a:lumMod val="50000"/>
                  </a:schemeClr>
                </a:solidFill>
              </a:rPr>
              <a:t>   across academic units	</a:t>
            </a:r>
            <a:r>
              <a:rPr lang="en-US" sz="2400" dirty="0" smtClean="0"/>
              <a:t> </a:t>
            </a:r>
          </a:p>
        </p:txBody>
      </p:sp>
      <p:sp>
        <p:nvSpPr>
          <p:cNvPr id="4" name="TextBox 3"/>
          <p:cNvSpPr txBox="1"/>
          <p:nvPr/>
        </p:nvSpPr>
        <p:spPr>
          <a:xfrm>
            <a:off x="2667000" y="5879068"/>
            <a:ext cx="3456587" cy="369332"/>
          </a:xfrm>
          <a:prstGeom prst="rect">
            <a:avLst/>
          </a:prstGeom>
          <a:noFill/>
        </p:spPr>
        <p:txBody>
          <a:bodyPr wrap="none" rtlCol="0">
            <a:spAutoFit/>
          </a:bodyPr>
          <a:lstStyle/>
          <a:p>
            <a:r>
              <a:rPr lang="en-US" dirty="0" smtClean="0"/>
              <a:t>The trains continue to run on time.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fade">
                                      <p:cBhvr>
                                        <p:cTn id="12" dur="500"/>
                                        <p:tgtEl>
                                          <p:spTgt spid="31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fade">
                                      <p:cBhvr>
                                        <p:cTn id="17" dur="500"/>
                                        <p:tgtEl>
                                          <p:spTgt spid="317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747">
                                            <p:txEl>
                                              <p:pRg st="3" end="3"/>
                                            </p:txEl>
                                          </p:spTgt>
                                        </p:tgtEl>
                                        <p:attrNameLst>
                                          <p:attrName>style.visibility</p:attrName>
                                        </p:attrNameLst>
                                      </p:cBhvr>
                                      <p:to>
                                        <p:strVal val="visible"/>
                                      </p:to>
                                    </p:set>
                                    <p:animEffect transition="in" filter="fade">
                                      <p:cBhvr>
                                        <p:cTn id="22" dur="500"/>
                                        <p:tgtEl>
                                          <p:spTgt spid="317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747">
                                            <p:txEl>
                                              <p:pRg st="4" end="4"/>
                                            </p:txEl>
                                          </p:spTgt>
                                        </p:tgtEl>
                                        <p:attrNameLst>
                                          <p:attrName>style.visibility</p:attrName>
                                        </p:attrNameLst>
                                      </p:cBhvr>
                                      <p:to>
                                        <p:strVal val="visible"/>
                                      </p:to>
                                    </p:set>
                                    <p:animEffect transition="in" filter="fade">
                                      <p:cBhvr>
                                        <p:cTn id="27" dur="500"/>
                                        <p:tgtEl>
                                          <p:spTgt spid="317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747">
                                            <p:txEl>
                                              <p:pRg st="5" end="5"/>
                                            </p:txEl>
                                          </p:spTgt>
                                        </p:tgtEl>
                                        <p:attrNameLst>
                                          <p:attrName>style.visibility</p:attrName>
                                        </p:attrNameLst>
                                      </p:cBhvr>
                                      <p:to>
                                        <p:strVal val="visible"/>
                                      </p:to>
                                    </p:set>
                                    <p:animEffect transition="in" filter="fade">
                                      <p:cBhvr>
                                        <p:cTn id="32" dur="500"/>
                                        <p:tgtEl>
                                          <p:spTgt spid="317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747">
                                            <p:txEl>
                                              <p:pRg st="6" end="6"/>
                                            </p:txEl>
                                          </p:spTgt>
                                        </p:tgtEl>
                                        <p:attrNameLst>
                                          <p:attrName>style.visibility</p:attrName>
                                        </p:attrNameLst>
                                      </p:cBhvr>
                                      <p:to>
                                        <p:strVal val="visible"/>
                                      </p:to>
                                    </p:set>
                                    <p:animEffect transition="in" filter="fade">
                                      <p:cBhvr>
                                        <p:cTn id="37" dur="500"/>
                                        <p:tgtEl>
                                          <p:spTgt spid="317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3" descr="MCB_JenniferHipp_photo.JPG"/>
          <p:cNvPicPr>
            <a:picLocks noGrp="1" noChangeAspect="1"/>
          </p:cNvPicPr>
          <p:nvPr>
            <p:ph idx="1"/>
          </p:nvPr>
        </p:nvPicPr>
        <p:blipFill>
          <a:blip r:embed="rId2" cstate="print"/>
          <a:stretch>
            <a:fillRect/>
          </a:stretch>
        </p:blipFill>
        <p:spPr>
          <a:xfrm>
            <a:off x="5809488" y="2059709"/>
            <a:ext cx="2267712" cy="3390115"/>
          </a:xfrm>
        </p:spPr>
      </p:pic>
      <p:pic>
        <p:nvPicPr>
          <p:cNvPr id="6" name="Picture 5" descr="Hewitt.bmp"/>
          <p:cNvPicPr>
            <a:picLocks noChangeAspect="1"/>
          </p:cNvPicPr>
          <p:nvPr/>
        </p:nvPicPr>
        <p:blipFill>
          <a:blip r:embed="rId3" cstate="print"/>
          <a:stretch>
            <a:fillRect/>
          </a:stretch>
        </p:blipFill>
        <p:spPr>
          <a:xfrm>
            <a:off x="609600" y="990600"/>
            <a:ext cx="4343400" cy="2454964"/>
          </a:xfrm>
          <a:prstGeom prst="rect">
            <a:avLst/>
          </a:prstGeom>
        </p:spPr>
      </p:pic>
      <p:pic>
        <p:nvPicPr>
          <p:cNvPr id="7" name="Picture 6" descr="Research Day 2010.jpg"/>
          <p:cNvPicPr>
            <a:picLocks noChangeAspect="1"/>
          </p:cNvPicPr>
          <p:nvPr/>
        </p:nvPicPr>
        <p:blipFill>
          <a:blip r:embed="rId4" cstate="print"/>
          <a:srcRect l="7452"/>
          <a:stretch>
            <a:fillRect/>
          </a:stretch>
        </p:blipFill>
        <p:spPr>
          <a:xfrm>
            <a:off x="609600" y="4038600"/>
            <a:ext cx="4343400" cy="2032233"/>
          </a:xfrm>
          <a:prstGeom prst="rect">
            <a:avLst/>
          </a:prstGeom>
        </p:spPr>
      </p:pic>
    </p:spTree>
    <p:extLst>
      <p:ext uri="{BB962C8B-B14F-4D97-AF65-F5344CB8AC3E}">
        <p14:creationId xmlns:p14="http://schemas.microsoft.com/office/powerpoint/2010/main" val="31754068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smtClean="0"/>
          </a:p>
        </p:txBody>
      </p:sp>
      <p:sp>
        <p:nvSpPr>
          <p:cNvPr id="21507" name="Content Placeholder 3"/>
          <p:cNvSpPr>
            <a:spLocks noGrp="1"/>
          </p:cNvSpPr>
          <p:nvPr>
            <p:ph idx="1"/>
          </p:nvPr>
        </p:nvSpPr>
        <p:spPr/>
        <p:txBody>
          <a:bodyPr/>
          <a:lstStyle/>
          <a:p>
            <a:pPr marL="0" indent="0" eaLnBrk="1" hangingPunct="1"/>
            <a:endParaRPr lang="en-US" smtClean="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106" t="16163" r="15437"/>
          <a:stretch/>
        </p:blipFill>
        <p:spPr bwMode="auto">
          <a:xfrm>
            <a:off x="777240" y="762000"/>
            <a:ext cx="7726680" cy="549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441609"/>
            <a:ext cx="7315200" cy="1911191"/>
          </a:xfrm>
        </p:spPr>
        <p:txBody>
          <a:bodyPr/>
          <a:lstStyle/>
          <a:p>
            <a:r>
              <a:rPr lang="en-US" i="1" dirty="0" smtClean="0">
                <a:latin typeface="+mn-lt"/>
              </a:rPr>
              <a:t>“ Patience and perseverance have a magical effect before which difficulties disappear and obstacles vanish.”</a:t>
            </a:r>
            <a:r>
              <a:rPr lang="en-US" dirty="0" smtClean="0"/>
              <a:t/>
            </a:r>
            <a:br>
              <a:rPr lang="en-US" dirty="0" smtClean="0"/>
            </a:br>
            <a:endParaRPr lang="en-US" dirty="0"/>
          </a:p>
        </p:txBody>
      </p:sp>
      <p:sp>
        <p:nvSpPr>
          <p:cNvPr id="4" name="Rectangle 3"/>
          <p:cNvSpPr/>
          <p:nvPr/>
        </p:nvSpPr>
        <p:spPr>
          <a:xfrm>
            <a:off x="4495800" y="3773269"/>
            <a:ext cx="4800600" cy="523220"/>
          </a:xfrm>
          <a:prstGeom prst="rect">
            <a:avLst/>
          </a:prstGeom>
        </p:spPr>
        <p:txBody>
          <a:bodyPr wrap="square">
            <a:spAutoFit/>
          </a:bodyPr>
          <a:lstStyle/>
          <a:p>
            <a:r>
              <a:rPr lang="en-US" sz="2800" dirty="0" smtClean="0">
                <a:solidFill>
                  <a:srgbClr val="9E7E38"/>
                </a:solidFill>
                <a:ea typeface="+mj-ea"/>
                <a:cs typeface="Arial" pitchFamily="34" charset="0"/>
              </a:rPr>
              <a:t>- </a:t>
            </a:r>
            <a:r>
              <a:rPr lang="en-US" sz="2800" dirty="0" smtClean="0">
                <a:solidFill>
                  <a:srgbClr val="9E7E38"/>
                </a:solidFill>
              </a:rPr>
              <a:t>John Quincy Adams</a:t>
            </a:r>
            <a:endParaRPr lang="en-US" sz="2800" dirty="0">
              <a:solidFill>
                <a:srgbClr val="9E7E38"/>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3" descr="MCB_JenniferHipp_photo.JPG"/>
          <p:cNvPicPr>
            <a:picLocks noGrp="1" noChangeAspect="1"/>
          </p:cNvPicPr>
          <p:nvPr>
            <p:ph idx="1"/>
          </p:nvPr>
        </p:nvPicPr>
        <p:blipFill>
          <a:blip r:embed="rId2" cstate="print"/>
          <a:stretch>
            <a:fillRect/>
          </a:stretch>
        </p:blipFill>
        <p:spPr>
          <a:xfrm>
            <a:off x="5809488" y="2059709"/>
            <a:ext cx="2267712" cy="3390115"/>
          </a:xfrm>
        </p:spPr>
      </p:pic>
      <p:pic>
        <p:nvPicPr>
          <p:cNvPr id="6" name="Picture 5" descr="Hewitt.bmp"/>
          <p:cNvPicPr>
            <a:picLocks noChangeAspect="1"/>
          </p:cNvPicPr>
          <p:nvPr/>
        </p:nvPicPr>
        <p:blipFill>
          <a:blip r:embed="rId3" cstate="print"/>
          <a:stretch>
            <a:fillRect/>
          </a:stretch>
        </p:blipFill>
        <p:spPr>
          <a:xfrm>
            <a:off x="609600" y="990600"/>
            <a:ext cx="4343400" cy="2454964"/>
          </a:xfrm>
          <a:prstGeom prst="rect">
            <a:avLst/>
          </a:prstGeom>
        </p:spPr>
      </p:pic>
      <p:pic>
        <p:nvPicPr>
          <p:cNvPr id="7" name="Picture 6" descr="Research Day 2010.jpg"/>
          <p:cNvPicPr>
            <a:picLocks noChangeAspect="1"/>
          </p:cNvPicPr>
          <p:nvPr/>
        </p:nvPicPr>
        <p:blipFill>
          <a:blip r:embed="rId4" cstate="print"/>
          <a:srcRect l="7452"/>
          <a:stretch>
            <a:fillRect/>
          </a:stretch>
        </p:blipFill>
        <p:spPr>
          <a:xfrm>
            <a:off x="609600" y="4038600"/>
            <a:ext cx="4343400" cy="2032233"/>
          </a:xfrm>
          <a:prstGeom prst="rect">
            <a:avLst/>
          </a:prstGeom>
        </p:spPr>
      </p:pic>
    </p:spTree>
    <p:extLst>
      <p:ext uri="{BB962C8B-B14F-4D97-AF65-F5344CB8AC3E}">
        <p14:creationId xmlns:p14="http://schemas.microsoft.com/office/powerpoint/2010/main" val="4200980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952"/>
          <a:stretch/>
        </p:blipFill>
        <p:spPr bwMode="auto">
          <a:xfrm>
            <a:off x="1494788" y="1242060"/>
            <a:ext cx="6277612" cy="4625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905000" y="533400"/>
            <a:ext cx="5460854" cy="523220"/>
          </a:xfrm>
          <a:prstGeom prst="rect">
            <a:avLst/>
          </a:prstGeom>
          <a:noFill/>
        </p:spPr>
        <p:txBody>
          <a:bodyPr wrap="none" rtlCol="0">
            <a:spAutoFit/>
          </a:bodyPr>
          <a:lstStyle/>
          <a:p>
            <a:r>
              <a:rPr lang="en-US" sz="2800" dirty="0" smtClean="0"/>
              <a:t>Graduate School Mission and Values</a:t>
            </a:r>
            <a:endParaRPr lang="en-US" sz="2800" dirty="0"/>
          </a:p>
        </p:txBody>
      </p:sp>
    </p:spTree>
    <p:extLst>
      <p:ext uri="{BB962C8B-B14F-4D97-AF65-F5344CB8AC3E}">
        <p14:creationId xmlns:p14="http://schemas.microsoft.com/office/powerpoint/2010/main" val="2193565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133600" y="0"/>
            <a:ext cx="6705600" cy="914400"/>
          </a:xfrm>
        </p:spPr>
        <p:txBody>
          <a:bodyPr/>
          <a:lstStyle/>
          <a:p>
            <a:pPr eaLnBrk="1" hangingPunct="1"/>
            <a:r>
              <a:rPr lang="en-US" sz="2800" b="1" smtClean="0">
                <a:solidFill>
                  <a:schemeClr val="bg1"/>
                </a:solidFill>
              </a:rPr>
              <a:t>Graduate School of Arts and Sciences</a:t>
            </a:r>
            <a:endParaRPr lang="en-US" sz="2800" smtClean="0">
              <a:solidFill>
                <a:schemeClr val="bg1"/>
              </a:solidFill>
            </a:endParaRPr>
          </a:p>
        </p:txBody>
      </p:sp>
      <p:sp>
        <p:nvSpPr>
          <p:cNvPr id="5123" name="Rectangle 3"/>
          <p:cNvSpPr>
            <a:spLocks noGrp="1" noChangeArrowheads="1"/>
          </p:cNvSpPr>
          <p:nvPr>
            <p:ph idx="1"/>
          </p:nvPr>
        </p:nvSpPr>
        <p:spPr>
          <a:xfrm>
            <a:off x="1447800" y="533400"/>
            <a:ext cx="7162800" cy="2985433"/>
          </a:xfrm>
        </p:spPr>
        <p:txBody>
          <a:bodyPr/>
          <a:lstStyle/>
          <a:p>
            <a:pPr marL="0" indent="0">
              <a:buNone/>
            </a:pPr>
            <a:r>
              <a:rPr lang="en-US" sz="2400" dirty="0"/>
              <a:t>789 </a:t>
            </a:r>
            <a:r>
              <a:rPr lang="en-US" sz="2400" dirty="0" smtClean="0"/>
              <a:t>Graduate students: </a:t>
            </a:r>
          </a:p>
          <a:p>
            <a:pPr marL="0" indent="0">
              <a:buNone/>
            </a:pPr>
            <a:r>
              <a:rPr lang="en-US" sz="2400" dirty="0" smtClean="0"/>
              <a:t>370 master’s, 38 unclassified </a:t>
            </a:r>
          </a:p>
          <a:p>
            <a:pPr marL="0" indent="0" eaLnBrk="1" hangingPunct="1">
              <a:buNone/>
            </a:pPr>
            <a:r>
              <a:rPr lang="en-US" sz="2400" dirty="0" smtClean="0"/>
              <a:t>381 doctoral </a:t>
            </a:r>
            <a:endParaRPr lang="en-US" sz="2400" dirty="0"/>
          </a:p>
          <a:p>
            <a:pPr marL="0" indent="0" eaLnBrk="1" hangingPunct="1">
              <a:buNone/>
            </a:pPr>
            <a:r>
              <a:rPr lang="en-US" sz="2400" dirty="0" smtClean="0"/>
              <a:t>	75% at Biomedical</a:t>
            </a:r>
          </a:p>
          <a:p>
            <a:pPr marL="0" indent="0" eaLnBrk="1" hangingPunct="1">
              <a:buNone/>
            </a:pPr>
            <a:r>
              <a:rPr lang="en-US" sz="2400" dirty="0" smtClean="0"/>
              <a:t>	25% at </a:t>
            </a:r>
            <a:r>
              <a:rPr lang="en-US" sz="2400" dirty="0" err="1" smtClean="0"/>
              <a:t>Reynolda</a:t>
            </a:r>
            <a:r>
              <a:rPr lang="en-US" sz="2400" dirty="0" smtClean="0"/>
              <a:t> Campus</a:t>
            </a:r>
          </a:p>
          <a:p>
            <a:pPr marL="0" indent="0" eaLnBrk="1" hangingPunct="1">
              <a:buNone/>
            </a:pPr>
            <a:r>
              <a:rPr lang="en-US" sz="2400" b="0" dirty="0" smtClean="0"/>
              <a:t>	~250 Postdoctoral Fellows</a:t>
            </a:r>
          </a:p>
        </p:txBody>
      </p:sp>
      <p:pic>
        <p:nvPicPr>
          <p:cNvPr id="5124" name="Picture 4" descr="AP11050406911"/>
          <p:cNvPicPr>
            <a:picLocks noChangeAspect="1" noChangeArrowheads="1"/>
          </p:cNvPicPr>
          <p:nvPr/>
        </p:nvPicPr>
        <p:blipFill>
          <a:blip r:embed="rId3" cstate="print"/>
          <a:srcRect/>
          <a:stretch>
            <a:fillRect/>
          </a:stretch>
        </p:blipFill>
        <p:spPr bwMode="auto">
          <a:xfrm>
            <a:off x="463612" y="4734422"/>
            <a:ext cx="1669988" cy="1259026"/>
          </a:xfrm>
          <a:prstGeom prst="rect">
            <a:avLst/>
          </a:prstGeom>
          <a:noFill/>
          <a:ln w="9525">
            <a:noFill/>
            <a:miter lim="800000"/>
            <a:headEnd/>
            <a:tailEnd/>
          </a:ln>
        </p:spPr>
      </p:pic>
      <p:pic>
        <p:nvPicPr>
          <p:cNvPr id="5125" name="Picture 5" descr="AP1105040381c"/>
          <p:cNvPicPr>
            <a:picLocks noChangeAspect="1" noChangeArrowheads="1"/>
          </p:cNvPicPr>
          <p:nvPr/>
        </p:nvPicPr>
        <p:blipFill>
          <a:blip r:embed="rId4" cstate="print"/>
          <a:srcRect/>
          <a:stretch>
            <a:fillRect/>
          </a:stretch>
        </p:blipFill>
        <p:spPr bwMode="auto">
          <a:xfrm>
            <a:off x="2565400" y="4736395"/>
            <a:ext cx="1676400" cy="1257053"/>
          </a:xfrm>
          <a:prstGeom prst="rect">
            <a:avLst/>
          </a:prstGeom>
          <a:noFill/>
          <a:ln w="9525">
            <a:noFill/>
            <a:miter lim="800000"/>
            <a:headEnd/>
            <a:tailEnd/>
          </a:ln>
        </p:spPr>
      </p:pic>
      <p:sp>
        <p:nvSpPr>
          <p:cNvPr id="5126" name="Text Box 6"/>
          <p:cNvSpPr txBox="1">
            <a:spLocks noChangeArrowheads="1"/>
          </p:cNvSpPr>
          <p:nvPr/>
        </p:nvSpPr>
        <p:spPr bwMode="auto">
          <a:xfrm>
            <a:off x="-228600" y="5993447"/>
            <a:ext cx="2895600" cy="366713"/>
          </a:xfrm>
          <a:prstGeom prst="rect">
            <a:avLst/>
          </a:prstGeom>
          <a:noFill/>
          <a:ln w="9525">
            <a:noFill/>
            <a:miter lim="800000"/>
            <a:headEnd/>
            <a:tailEnd/>
          </a:ln>
        </p:spPr>
        <p:txBody>
          <a:bodyPr>
            <a:spAutoFit/>
          </a:bodyPr>
          <a:lstStyle/>
          <a:p>
            <a:pPr algn="ctr">
              <a:spcBef>
                <a:spcPct val="50000"/>
              </a:spcBef>
            </a:pPr>
            <a:r>
              <a:rPr lang="en-US" sz="1800" i="1" dirty="0" err="1">
                <a:solidFill>
                  <a:srgbClr val="191919"/>
                </a:solidFill>
              </a:rPr>
              <a:t>Reynolda</a:t>
            </a:r>
            <a:endParaRPr lang="en-US" sz="1800" i="1" dirty="0">
              <a:solidFill>
                <a:srgbClr val="191919"/>
              </a:solidFill>
            </a:endParaRPr>
          </a:p>
        </p:txBody>
      </p:sp>
      <p:sp>
        <p:nvSpPr>
          <p:cNvPr id="5127" name="Text Box 7"/>
          <p:cNvSpPr txBox="1">
            <a:spLocks noChangeArrowheads="1"/>
          </p:cNvSpPr>
          <p:nvPr/>
        </p:nvSpPr>
        <p:spPr bwMode="auto">
          <a:xfrm>
            <a:off x="2209800" y="5993447"/>
            <a:ext cx="2462213" cy="366713"/>
          </a:xfrm>
          <a:prstGeom prst="rect">
            <a:avLst/>
          </a:prstGeom>
          <a:noFill/>
          <a:ln w="9525">
            <a:noFill/>
            <a:miter lim="800000"/>
            <a:headEnd/>
            <a:tailEnd/>
          </a:ln>
        </p:spPr>
        <p:txBody>
          <a:bodyPr>
            <a:spAutoFit/>
          </a:bodyPr>
          <a:lstStyle/>
          <a:p>
            <a:pPr algn="ctr">
              <a:spcBef>
                <a:spcPct val="50000"/>
              </a:spcBef>
            </a:pPr>
            <a:r>
              <a:rPr lang="en-US" sz="1800" i="1" dirty="0">
                <a:solidFill>
                  <a:srgbClr val="191919"/>
                </a:solidFill>
              </a:rPr>
              <a:t>Bowman Gray</a:t>
            </a:r>
          </a:p>
        </p:txBody>
      </p:sp>
      <p:sp>
        <p:nvSpPr>
          <p:cNvPr id="11" name="Rectangle 10"/>
          <p:cNvSpPr/>
          <p:nvPr/>
        </p:nvSpPr>
        <p:spPr>
          <a:xfrm>
            <a:off x="2286000" y="3593068"/>
            <a:ext cx="4400372" cy="369332"/>
          </a:xfrm>
          <a:prstGeom prst="rect">
            <a:avLst/>
          </a:prstGeom>
        </p:spPr>
        <p:txBody>
          <a:bodyPr wrap="none">
            <a:spAutoFit/>
          </a:bodyPr>
          <a:lstStyle/>
          <a:p>
            <a:r>
              <a:rPr lang="en-US" dirty="0" smtClean="0"/>
              <a:t>(~565  Medical and Physician Asst. Students) </a:t>
            </a:r>
            <a:endParaRPr lang="en-US" dirty="0"/>
          </a:p>
        </p:txBody>
      </p:sp>
      <p:pic>
        <p:nvPicPr>
          <p:cNvPr id="1026" name="Picture 2" descr="http://assets.bizjournals.com/triad/print-edition/post-overall_2338f*280.jpg?v=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3600" y="4736395"/>
            <a:ext cx="1676400" cy="1257053"/>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7"/>
          <p:cNvSpPr txBox="1">
            <a:spLocks noChangeArrowheads="1"/>
          </p:cNvSpPr>
          <p:nvPr/>
        </p:nvSpPr>
        <p:spPr bwMode="auto">
          <a:xfrm>
            <a:off x="4274820" y="5993447"/>
            <a:ext cx="2462213" cy="366713"/>
          </a:xfrm>
          <a:prstGeom prst="rect">
            <a:avLst/>
          </a:prstGeom>
          <a:noFill/>
          <a:ln w="9525">
            <a:noFill/>
            <a:miter lim="800000"/>
            <a:headEnd/>
            <a:tailEnd/>
          </a:ln>
        </p:spPr>
        <p:txBody>
          <a:bodyPr>
            <a:spAutoFit/>
          </a:bodyPr>
          <a:lstStyle/>
          <a:p>
            <a:pPr algn="ctr">
              <a:spcBef>
                <a:spcPct val="50000"/>
              </a:spcBef>
            </a:pPr>
            <a:r>
              <a:rPr lang="en-US" sz="1800" i="1" dirty="0" smtClean="0">
                <a:solidFill>
                  <a:srgbClr val="191919"/>
                </a:solidFill>
              </a:rPr>
              <a:t>Biotech Place</a:t>
            </a:r>
            <a:endParaRPr lang="en-US" sz="1800" i="1" dirty="0">
              <a:solidFill>
                <a:srgbClr val="191919"/>
              </a:solidFill>
            </a:endParaRPr>
          </a:p>
        </p:txBody>
      </p:sp>
      <p:pic>
        <p:nvPicPr>
          <p:cNvPr id="1028" name="Picture 4" descr="http://4.bp.blogspot.com/-XSYJrsQ4RSw/T_sRZlPC7aI/AAAAAAAAAd4/85xOctpMLR0/s1600/1428039.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5333" r="12847" b="40593"/>
          <a:stretch/>
        </p:blipFill>
        <p:spPr bwMode="auto">
          <a:xfrm>
            <a:off x="6781800" y="4721808"/>
            <a:ext cx="1676400" cy="12716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7"/>
          <p:cNvSpPr txBox="1">
            <a:spLocks noChangeArrowheads="1"/>
          </p:cNvSpPr>
          <p:nvPr/>
        </p:nvSpPr>
        <p:spPr bwMode="auto">
          <a:xfrm>
            <a:off x="6400800" y="5995987"/>
            <a:ext cx="2462213" cy="366713"/>
          </a:xfrm>
          <a:prstGeom prst="rect">
            <a:avLst/>
          </a:prstGeom>
          <a:noFill/>
          <a:ln w="9525">
            <a:noFill/>
            <a:miter lim="800000"/>
            <a:headEnd/>
            <a:tailEnd/>
          </a:ln>
        </p:spPr>
        <p:txBody>
          <a:bodyPr>
            <a:spAutoFit/>
          </a:bodyPr>
          <a:lstStyle/>
          <a:p>
            <a:pPr algn="ctr">
              <a:spcBef>
                <a:spcPct val="50000"/>
              </a:spcBef>
            </a:pPr>
            <a:r>
              <a:rPr lang="en-US" i="1" dirty="0" smtClean="0">
                <a:solidFill>
                  <a:srgbClr val="191919"/>
                </a:solidFill>
              </a:rPr>
              <a:t>Primate Center</a:t>
            </a:r>
            <a:endParaRPr lang="en-US" sz="1800" i="1" dirty="0">
              <a:solidFill>
                <a:srgbClr val="191919"/>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895600" y="847904"/>
            <a:ext cx="3276600" cy="430887"/>
          </a:xfrm>
        </p:spPr>
        <p:txBody>
          <a:bodyPr/>
          <a:lstStyle/>
          <a:p>
            <a:pPr algn="ctr" eaLnBrk="1" hangingPunct="1"/>
            <a:r>
              <a:rPr lang="en-US" sz="2800" b="1" dirty="0" smtClean="0"/>
              <a:t>Student Profile</a:t>
            </a:r>
            <a:endParaRPr lang="en-US" dirty="0" smtClean="0"/>
          </a:p>
        </p:txBody>
      </p:sp>
      <p:sp>
        <p:nvSpPr>
          <p:cNvPr id="6147" name="Rectangle 3"/>
          <p:cNvSpPr>
            <a:spLocks noGrp="1" noChangeArrowheads="1"/>
          </p:cNvSpPr>
          <p:nvPr>
            <p:ph idx="1"/>
          </p:nvPr>
        </p:nvSpPr>
        <p:spPr>
          <a:xfrm>
            <a:off x="1676400" y="1457504"/>
            <a:ext cx="7315200" cy="3724096"/>
          </a:xfrm>
        </p:spPr>
        <p:txBody>
          <a:bodyPr/>
          <a:lstStyle/>
          <a:p>
            <a:pPr marL="0" indent="0" eaLnBrk="1" hangingPunct="1">
              <a:buNone/>
            </a:pPr>
            <a:r>
              <a:rPr lang="en-US" sz="2600" dirty="0" smtClean="0"/>
              <a:t>					</a:t>
            </a:r>
          </a:p>
          <a:p>
            <a:pPr marL="0" indent="0" eaLnBrk="1" hangingPunct="1"/>
            <a:r>
              <a:rPr lang="en-US" sz="2600" dirty="0" smtClean="0"/>
              <a:t> Male				 (43%)</a:t>
            </a:r>
          </a:p>
          <a:p>
            <a:pPr marL="0" indent="0" eaLnBrk="1" hangingPunct="1"/>
            <a:r>
              <a:rPr lang="en-US" sz="2600" dirty="0" smtClean="0"/>
              <a:t> Female				 (57%)</a:t>
            </a:r>
          </a:p>
          <a:p>
            <a:pPr marL="0" indent="0" eaLnBrk="1" hangingPunct="1"/>
            <a:r>
              <a:rPr lang="en-US" sz="2600" dirty="0" smtClean="0"/>
              <a:t> Domestic				 (79%)</a:t>
            </a:r>
          </a:p>
          <a:p>
            <a:pPr marL="0" indent="0" eaLnBrk="1" hangingPunct="1"/>
            <a:r>
              <a:rPr lang="en-US" sz="2600" dirty="0" smtClean="0"/>
              <a:t> Minority			  	</a:t>
            </a:r>
            <a:r>
              <a:rPr lang="en-US" sz="2600" dirty="0"/>
              <a:t> </a:t>
            </a:r>
            <a:r>
              <a:rPr lang="en-US" sz="2600" dirty="0" smtClean="0"/>
              <a:t>(16%)</a:t>
            </a:r>
          </a:p>
          <a:p>
            <a:pPr marL="0" indent="0" eaLnBrk="1" hangingPunct="1"/>
            <a:r>
              <a:rPr lang="en-US" sz="2600" dirty="0" smtClean="0"/>
              <a:t> International			 (21%)</a:t>
            </a:r>
          </a:p>
          <a:p>
            <a:pPr marL="0" indent="0" eaLnBrk="1" hangingPunct="1"/>
            <a:r>
              <a:rPr lang="en-US" sz="2600" dirty="0" smtClean="0"/>
              <a:t> Time to PhD completion	5.4 </a:t>
            </a:r>
            <a:r>
              <a:rPr lang="en-US" sz="2600" dirty="0" err="1" smtClean="0"/>
              <a:t>yrs</a:t>
            </a:r>
            <a:endParaRPr lang="en-US" sz="2600" b="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71800" y="741402"/>
            <a:ext cx="7315200" cy="553998"/>
          </a:xfrm>
        </p:spPr>
        <p:txBody>
          <a:bodyPr/>
          <a:lstStyle/>
          <a:p>
            <a:r>
              <a:rPr lang="en-US" dirty="0" smtClean="0"/>
              <a:t>Outline</a:t>
            </a:r>
            <a:endParaRPr lang="en-US" dirty="0"/>
          </a:p>
        </p:txBody>
      </p:sp>
      <p:sp>
        <p:nvSpPr>
          <p:cNvPr id="5" name="Subtitle 4"/>
          <p:cNvSpPr>
            <a:spLocks noGrp="1"/>
          </p:cNvSpPr>
          <p:nvPr>
            <p:ph type="subTitle" idx="1"/>
          </p:nvPr>
        </p:nvSpPr>
        <p:spPr>
          <a:xfrm>
            <a:off x="3505200" y="1576387"/>
            <a:ext cx="3062287" cy="2462213"/>
          </a:xfrm>
        </p:spPr>
        <p:txBody>
          <a:bodyPr/>
          <a:lstStyle/>
          <a:p>
            <a:pPr marL="342900" indent="-342900">
              <a:buFont typeface="Arial" pitchFamily="34" charset="0"/>
              <a:buChar char="•"/>
            </a:pPr>
            <a:r>
              <a:rPr lang="en-US" dirty="0" smtClean="0"/>
              <a:t>Current Snapshot</a:t>
            </a:r>
          </a:p>
          <a:p>
            <a:pPr marL="342900" indent="-342900">
              <a:buFont typeface="Arial" pitchFamily="34" charset="0"/>
              <a:buChar char="•"/>
            </a:pPr>
            <a:r>
              <a:rPr lang="en-US" dirty="0" smtClean="0">
                <a:solidFill>
                  <a:schemeClr val="accent1">
                    <a:lumMod val="50000"/>
                  </a:schemeClr>
                </a:solidFill>
              </a:rPr>
              <a:t>Recent History</a:t>
            </a:r>
          </a:p>
          <a:p>
            <a:pPr marL="342900" indent="-342900">
              <a:buFont typeface="Arial" pitchFamily="34" charset="0"/>
              <a:buChar char="•"/>
            </a:pPr>
            <a:r>
              <a:rPr lang="en-US" dirty="0" smtClean="0"/>
              <a:t>Current State</a:t>
            </a:r>
          </a:p>
          <a:p>
            <a:pPr marL="342900" indent="-342900">
              <a:buFont typeface="Arial" pitchFamily="34" charset="0"/>
              <a:buChar char="•"/>
            </a:pPr>
            <a:r>
              <a:rPr lang="en-US" dirty="0" smtClean="0"/>
              <a:t>Next year</a:t>
            </a:r>
          </a:p>
          <a:p>
            <a:pPr marL="342900" indent="-342900">
              <a:buFont typeface="Arial" pitchFamily="34" charset="0"/>
              <a:buChar char="•"/>
            </a:pPr>
            <a:endParaRPr lang="en-US" dirty="0"/>
          </a:p>
        </p:txBody>
      </p:sp>
    </p:spTree>
    <p:extLst>
      <p:ext uri="{BB962C8B-B14F-4D97-AF65-F5344CB8AC3E}">
        <p14:creationId xmlns:p14="http://schemas.microsoft.com/office/powerpoint/2010/main" val="49539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429000" y="0"/>
            <a:ext cx="5410200" cy="914400"/>
          </a:xfrm>
        </p:spPr>
        <p:txBody>
          <a:bodyPr/>
          <a:lstStyle/>
          <a:p>
            <a:pPr eaLnBrk="1" hangingPunct="1"/>
            <a:r>
              <a:rPr lang="en-US" sz="2800" smtClean="0">
                <a:solidFill>
                  <a:schemeClr val="bg1"/>
                </a:solidFill>
              </a:rPr>
              <a:t>PhD Programs (2009)</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685800"/>
            <a:ext cx="6277356" cy="5516379"/>
          </a:xfrm>
          <a:prstGeom prst="rect">
            <a:avLst/>
          </a:prstGeom>
        </p:spPr>
      </p:pic>
      <p:sp>
        <p:nvSpPr>
          <p:cNvPr id="6" name="Title 1"/>
          <p:cNvSpPr txBox="1">
            <a:spLocks/>
          </p:cNvSpPr>
          <p:nvPr/>
        </p:nvSpPr>
        <p:spPr>
          <a:xfrm>
            <a:off x="914400" y="685800"/>
            <a:ext cx="7772400" cy="553998"/>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3600" kern="1200">
                <a:solidFill>
                  <a:srgbClr val="9E7E38"/>
                </a:solidFill>
                <a:latin typeface="Arial" pitchFamily="34" charset="0"/>
                <a:ea typeface="+mj-ea"/>
                <a:cs typeface="Arial" pitchFamily="34" charset="0"/>
              </a:defRPr>
            </a:lvl1pPr>
          </a:lstStyle>
          <a:p>
            <a:r>
              <a:rPr lang="en-US" dirty="0" smtClean="0"/>
              <a:t>2009</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smtClean="0"/>
              <a:t>A Metaphor</a:t>
            </a:r>
          </a:p>
        </p:txBody>
      </p:sp>
      <p:pic>
        <p:nvPicPr>
          <p:cNvPr id="67586" name="Picture 2" descr="http://www.sigmaaldrich.com/etc/medialib/life-science/stem-cell-biology/general-stem-cell.Par.0001.Image.561.gif"/>
          <p:cNvPicPr>
            <a:picLocks noChangeAspect="1" noChangeArrowheads="1"/>
          </p:cNvPicPr>
          <p:nvPr/>
        </p:nvPicPr>
        <p:blipFill>
          <a:blip r:embed="rId3" cstate="print"/>
          <a:srcRect/>
          <a:stretch>
            <a:fillRect/>
          </a:stretch>
        </p:blipFill>
        <p:spPr bwMode="auto">
          <a:xfrm>
            <a:off x="3581400" y="2133600"/>
            <a:ext cx="5343525" cy="2609850"/>
          </a:xfrm>
          <a:prstGeom prst="rect">
            <a:avLst/>
          </a:prstGeom>
          <a:noFill/>
          <a:effectLst>
            <a:outerShdw blurRad="50800" dist="38100" dir="5400000" algn="t" rotWithShape="0">
              <a:prstClr val="black">
                <a:alpha val="40000"/>
              </a:prstClr>
            </a:outerShdw>
          </a:effectLst>
        </p:spPr>
      </p:pic>
      <p:sp>
        <p:nvSpPr>
          <p:cNvPr id="5" name="Down Arrow 4"/>
          <p:cNvSpPr/>
          <p:nvPr/>
        </p:nvSpPr>
        <p:spPr bwMode="auto">
          <a:xfrm>
            <a:off x="457200" y="2133600"/>
            <a:ext cx="2971800" cy="990600"/>
          </a:xfrm>
          <a:prstGeom prst="downArrow">
            <a:avLst/>
          </a:prstGeom>
          <a:solidFill>
            <a:schemeClr val="accent1">
              <a:lumMod val="60000"/>
              <a:lumOff val="4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20000"/>
              </a:spcBef>
              <a:defRPr/>
            </a:pPr>
            <a:r>
              <a:rPr lang="en-US" sz="1400" dirty="0">
                <a:solidFill>
                  <a:schemeClr val="accent1">
                    <a:lumMod val="50000"/>
                  </a:schemeClr>
                </a:solidFill>
                <a:latin typeface="Arial" charset="0"/>
                <a:cs typeface="+mn-cs"/>
              </a:rPr>
              <a:t>Interdisciplinary</a:t>
            </a:r>
          </a:p>
          <a:p>
            <a:pPr algn="ctr">
              <a:spcBef>
                <a:spcPct val="20000"/>
              </a:spcBef>
              <a:defRPr/>
            </a:pPr>
            <a:r>
              <a:rPr lang="en-US" sz="1600" dirty="0" smtClean="0">
                <a:solidFill>
                  <a:schemeClr val="accent1">
                    <a:lumMod val="50000"/>
                  </a:schemeClr>
                </a:solidFill>
                <a:latin typeface="Arial" charset="0"/>
                <a:cs typeface="+mn-cs"/>
              </a:rPr>
              <a:t>Tracks</a:t>
            </a:r>
            <a:endParaRPr lang="en-US" sz="1600" dirty="0">
              <a:solidFill>
                <a:schemeClr val="accent1">
                  <a:lumMod val="50000"/>
                </a:schemeClr>
              </a:solidFill>
              <a:latin typeface="Arial" charset="0"/>
              <a:cs typeface="+mn-cs"/>
            </a:endParaRPr>
          </a:p>
        </p:txBody>
      </p:sp>
      <p:sp>
        <p:nvSpPr>
          <p:cNvPr id="6" name="Down Arrow 5"/>
          <p:cNvSpPr/>
          <p:nvPr/>
        </p:nvSpPr>
        <p:spPr bwMode="auto">
          <a:xfrm>
            <a:off x="457200" y="3276600"/>
            <a:ext cx="2971800" cy="990600"/>
          </a:xfrm>
          <a:prstGeom prst="downArrow">
            <a:avLst/>
          </a:prstGeom>
          <a:solidFill>
            <a:schemeClr val="accent1">
              <a:lumMod val="60000"/>
              <a:lumOff val="4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20000"/>
              </a:spcBef>
              <a:defRPr/>
            </a:pPr>
            <a:r>
              <a:rPr lang="en-US" sz="1400" dirty="0">
                <a:solidFill>
                  <a:schemeClr val="accent1">
                    <a:lumMod val="50000"/>
                  </a:schemeClr>
                </a:solidFill>
                <a:latin typeface="Arial" charset="0"/>
                <a:cs typeface="+mn-cs"/>
              </a:rPr>
              <a:t>Department </a:t>
            </a:r>
          </a:p>
          <a:p>
            <a:pPr algn="ctr">
              <a:spcBef>
                <a:spcPct val="20000"/>
              </a:spcBef>
              <a:defRPr/>
            </a:pPr>
            <a:r>
              <a:rPr lang="en-US" sz="1400" dirty="0">
                <a:solidFill>
                  <a:schemeClr val="accent1">
                    <a:lumMod val="50000"/>
                  </a:schemeClr>
                </a:solidFill>
                <a:latin typeface="Arial" charset="0"/>
                <a:cs typeface="+mn-cs"/>
              </a:rPr>
              <a:t>Based</a:t>
            </a:r>
          </a:p>
          <a:p>
            <a:pPr algn="ctr">
              <a:spcBef>
                <a:spcPct val="20000"/>
              </a:spcBef>
              <a:defRPr/>
            </a:pPr>
            <a:r>
              <a:rPr lang="en-US" sz="1400" dirty="0">
                <a:solidFill>
                  <a:schemeClr val="accent1">
                    <a:lumMod val="50000"/>
                  </a:schemeClr>
                </a:solidFill>
                <a:latin typeface="Arial" charset="0"/>
                <a:cs typeface="+mn-cs"/>
              </a:rPr>
              <a:t>Training</a:t>
            </a:r>
            <a:endParaRPr lang="en-US" sz="1600" dirty="0">
              <a:solidFill>
                <a:schemeClr val="accent1">
                  <a:lumMod val="50000"/>
                </a:schemeClr>
              </a:solidFill>
              <a:latin typeface="Arial" charset="0"/>
              <a:cs typeface="+mn-cs"/>
            </a:endParaRPr>
          </a:p>
        </p:txBody>
      </p:sp>
      <p:sp>
        <p:nvSpPr>
          <p:cNvPr id="7" name="Rectangle 6"/>
          <p:cNvSpPr/>
          <p:nvPr/>
        </p:nvSpPr>
        <p:spPr bwMode="auto">
          <a:xfrm>
            <a:off x="990600" y="4572000"/>
            <a:ext cx="1981200" cy="533400"/>
          </a:xfrm>
          <a:prstGeom prst="rect">
            <a:avLst/>
          </a:prstGeom>
          <a:solidFill>
            <a:schemeClr val="accent1">
              <a:lumMod val="60000"/>
              <a:lumOff val="4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20000"/>
              </a:spcBef>
              <a:defRPr/>
            </a:pPr>
            <a:r>
              <a:rPr lang="en-US" dirty="0" smtClean="0">
                <a:solidFill>
                  <a:schemeClr val="accent1">
                    <a:lumMod val="50000"/>
                  </a:schemeClr>
                </a:solidFill>
                <a:latin typeface="Arial" charset="0"/>
                <a:cs typeface="+mn-cs"/>
              </a:rPr>
              <a:t>PhD</a:t>
            </a:r>
            <a:endParaRPr lang="en-US" dirty="0">
              <a:solidFill>
                <a:schemeClr val="accent1">
                  <a:lumMod val="50000"/>
                </a:schemeClr>
              </a:solidFill>
              <a:latin typeface="Arial" charset="0"/>
              <a:cs typeface="+mn-cs"/>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WFSM_academic_template[1]">
  <a:themeElements>
    <a:clrScheme name="Corporate Color Palette">
      <a:dk1>
        <a:sysClr val="windowText" lastClr="000000"/>
      </a:dk1>
      <a:lt1>
        <a:sysClr val="window" lastClr="FFFFFF"/>
      </a:lt1>
      <a:dk2>
        <a:srgbClr val="000000"/>
      </a:dk2>
      <a:lt2>
        <a:srgbClr val="FFFFFF"/>
      </a:lt2>
      <a:accent1>
        <a:srgbClr val="9E7E38"/>
      </a:accent1>
      <a:accent2>
        <a:srgbClr val="FFD200"/>
      </a:accent2>
      <a:accent3>
        <a:srgbClr val="F07B05"/>
      </a:accent3>
      <a:accent4>
        <a:srgbClr val="D3222A"/>
      </a:accent4>
      <a:accent5>
        <a:srgbClr val="7C109A"/>
      </a:accent5>
      <a:accent6>
        <a:srgbClr val="505050"/>
      </a:accent6>
      <a:hlink>
        <a:srgbClr val="4261A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2201</TotalTime>
  <Words>1176</Words>
  <Application>Microsoft Office PowerPoint</Application>
  <PresentationFormat>On-screen Show (4:3)</PresentationFormat>
  <Paragraphs>222</Paragraphs>
  <Slides>28</Slides>
  <Notes>12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WFSM_academic_template[1]</vt:lpstr>
      <vt:lpstr>The Graduate School</vt:lpstr>
      <vt:lpstr>Outline</vt:lpstr>
      <vt:lpstr>PowerPoint Presentation</vt:lpstr>
      <vt:lpstr>PowerPoint Presentation</vt:lpstr>
      <vt:lpstr>Graduate School of Arts and Sciences</vt:lpstr>
      <vt:lpstr>Student Profile</vt:lpstr>
      <vt:lpstr>Outline</vt:lpstr>
      <vt:lpstr>PhD Programs (2009)</vt:lpstr>
      <vt:lpstr>A Metaphor</vt:lpstr>
      <vt:lpstr>PhD Programs (2011)</vt:lpstr>
      <vt:lpstr>Outline</vt:lpstr>
      <vt:lpstr>Biomedical PhD Programs (2012)</vt:lpstr>
      <vt:lpstr>Working across disciplines</vt:lpstr>
      <vt:lpstr>PowerPoint Presentation</vt:lpstr>
      <vt:lpstr>PowerPoint Presentation</vt:lpstr>
      <vt:lpstr>PowerPoint Presentation</vt:lpstr>
      <vt:lpstr>Innovation Focus</vt:lpstr>
      <vt:lpstr>PowerPoint Presentation</vt:lpstr>
      <vt:lpstr>Outline</vt:lpstr>
      <vt:lpstr>“Determine the thing that can and shall be done, and then we shall find the way.” </vt:lpstr>
      <vt:lpstr>Committees:</vt:lpstr>
      <vt:lpstr>Committees (cont’d):</vt:lpstr>
      <vt:lpstr>Recommendations:</vt:lpstr>
      <vt:lpstr>Graduate School Actions:</vt:lpstr>
      <vt:lpstr>New Students Have Arrived</vt:lpstr>
      <vt:lpstr>PowerPoint Presentation</vt:lpstr>
      <vt:lpstr>PowerPoint Presentation</vt:lpstr>
      <vt:lpstr>“ Patience and perseverance have a magical effect before which difficulties disappear and obstacles vanish.” </vt:lpstr>
    </vt:vector>
  </TitlesOfParts>
  <Company>WFUHS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DWG</dc:creator>
  <cp:lastModifiedBy>WFU</cp:lastModifiedBy>
  <cp:revision>26</cp:revision>
  <dcterms:created xsi:type="dcterms:W3CDTF">2012-08-15T06:52:48Z</dcterms:created>
  <dcterms:modified xsi:type="dcterms:W3CDTF">2012-12-04T15:27:40Z</dcterms:modified>
</cp:coreProperties>
</file>